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Arimo Bold" charset="1" panose="020B0704020202020204"/>
      <p:regular r:id="rId27"/>
    </p:embeddedFont>
    <p:embeddedFont>
      <p:font typeface="Arimo" charset="1" panose="020B0604020202020204"/>
      <p:regular r:id="rId28"/>
    </p:embeddedFont>
    <p:embeddedFont>
      <p:font typeface="One Little Font" charset="1" panose="00000500000000000000"/>
      <p:regular r:id="rId29"/>
    </p:embeddedFont>
    <p:embeddedFont>
      <p:font typeface="Open Sans Bold" charset="1" panose="020B080603050402020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2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2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25.png" Type="http://schemas.openxmlformats.org/officeDocument/2006/relationships/image"/><Relationship Id="rId9" Target="../media/image2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2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 Id="rId8"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5"/>
            <a:stretch>
              <a:fillRect l="0" t="0" r="0" b="0"/>
            </a:stretch>
          </a:blipFill>
        </p:spPr>
      </p:sp>
      <p:sp>
        <p:nvSpPr>
          <p:cNvPr name="Freeform 6" id="6"/>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6"/>
            <a:stretch>
              <a:fillRect l="0" t="0" r="0" b="0"/>
            </a:stretch>
          </a:blipFill>
        </p:spPr>
      </p:sp>
      <p:sp>
        <p:nvSpPr>
          <p:cNvPr name="Freeform 7" id="7"/>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7"/>
            <a:stretch>
              <a:fillRect l="0" t="0" r="0" b="0"/>
            </a:stretch>
          </a:blipFill>
        </p:spPr>
      </p:sp>
      <p:sp>
        <p:nvSpPr>
          <p:cNvPr name="TextBox 8" id="8"/>
          <p:cNvSpPr txBox="true"/>
          <p:nvPr/>
        </p:nvSpPr>
        <p:spPr>
          <a:xfrm rot="0">
            <a:off x="3100936" y="930504"/>
            <a:ext cx="11503062" cy="11448552"/>
          </a:xfrm>
          <a:prstGeom prst="rect">
            <a:avLst/>
          </a:prstGeom>
        </p:spPr>
        <p:txBody>
          <a:bodyPr anchor="t" rtlCol="false" tIns="0" lIns="0" bIns="0" rIns="0">
            <a:spAutoFit/>
          </a:bodyPr>
          <a:lstStyle/>
          <a:p>
            <a:pPr algn="ctr">
              <a:lnSpc>
                <a:spcPts val="7440"/>
              </a:lnSpc>
            </a:pPr>
            <a:r>
              <a:rPr lang="en-US" b="true" sz="8000">
                <a:solidFill>
                  <a:srgbClr val="257167"/>
                </a:solidFill>
                <a:latin typeface="Arimo Bold"/>
                <a:ea typeface="Arimo Bold"/>
                <a:cs typeface="Arimo Bold"/>
                <a:sym typeface="Arimo Bold"/>
              </a:rPr>
              <a:t>PROJEKT</a:t>
            </a:r>
          </a:p>
          <a:p>
            <a:pPr algn="ctr">
              <a:lnSpc>
                <a:spcPts val="7440"/>
              </a:lnSpc>
            </a:pPr>
          </a:p>
          <a:p>
            <a:pPr algn="ctr">
              <a:lnSpc>
                <a:spcPts val="7440"/>
              </a:lnSpc>
            </a:pPr>
            <a:r>
              <a:rPr lang="en-US" b="true" sz="8000">
                <a:solidFill>
                  <a:srgbClr val="257167"/>
                </a:solidFill>
                <a:latin typeface="Arimo Bold"/>
                <a:ea typeface="Arimo Bold"/>
                <a:cs typeface="Arimo Bold"/>
                <a:sym typeface="Arimo Bold"/>
              </a:rPr>
              <a:t>“ČITANJE NE POZNAJE GRANICE”</a:t>
            </a:r>
          </a:p>
          <a:p>
            <a:pPr algn="ctr">
              <a:lnSpc>
                <a:spcPts val="7440"/>
              </a:lnSpc>
            </a:pPr>
          </a:p>
          <a:p>
            <a:pPr algn="ctr">
              <a:lnSpc>
                <a:spcPts val="7440"/>
              </a:lnSpc>
            </a:pPr>
            <a:r>
              <a:rPr lang="en-US" b="true" sz="8000">
                <a:solidFill>
                  <a:srgbClr val="257167"/>
                </a:solidFill>
                <a:latin typeface="Arimo Bold"/>
                <a:ea typeface="Arimo Bold"/>
                <a:cs typeface="Arimo Bold"/>
                <a:sym typeface="Arimo Bold"/>
              </a:rPr>
              <a:t>“BRANJE NE POZNA MEJA”</a:t>
            </a:r>
          </a:p>
          <a:p>
            <a:pPr algn="ctr">
              <a:lnSpc>
                <a:spcPts val="7440"/>
              </a:lnSpc>
            </a:pPr>
          </a:p>
          <a:p>
            <a:pPr algn="ctr">
              <a:lnSpc>
                <a:spcPts val="3069"/>
              </a:lnSpc>
            </a:pPr>
            <a:r>
              <a:rPr lang="en-US" b="true" sz="3300">
                <a:solidFill>
                  <a:srgbClr val="257167"/>
                </a:solidFill>
                <a:latin typeface="Arimo Bold"/>
                <a:ea typeface="Arimo Bold"/>
                <a:cs typeface="Arimo Bold"/>
                <a:sym typeface="Arimo Bold"/>
              </a:rPr>
              <a:t>OŠ “PETAR ZRINSKI” ČABAR, PŠ TRŠĆE</a:t>
            </a:r>
          </a:p>
          <a:p>
            <a:pPr algn="ctr">
              <a:lnSpc>
                <a:spcPts val="2883"/>
              </a:lnSpc>
            </a:pPr>
          </a:p>
          <a:p>
            <a:pPr algn="ctr">
              <a:lnSpc>
                <a:spcPts val="2883"/>
              </a:lnSpc>
            </a:pPr>
            <a:r>
              <a:rPr lang="en-US" b="true" sz="3100">
                <a:solidFill>
                  <a:srgbClr val="257167"/>
                </a:solidFill>
                <a:latin typeface="Arimo Bold"/>
                <a:ea typeface="Arimo Bold"/>
                <a:cs typeface="Arimo Bold"/>
                <a:sym typeface="Arimo Bold"/>
              </a:rPr>
              <a:t>TRŠĆE, 5. 6. 2025.</a:t>
            </a:r>
          </a:p>
          <a:p>
            <a:pPr algn="ctr">
              <a:lnSpc>
                <a:spcPts val="8447"/>
              </a:lnSpc>
            </a:pPr>
          </a:p>
          <a:p>
            <a:pPr algn="ctr">
              <a:lnSpc>
                <a:spcPts val="12166"/>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9573474" y="3334418"/>
            <a:ext cx="5638112" cy="6356958"/>
          </a:xfrm>
          <a:custGeom>
            <a:avLst/>
            <a:gdLst/>
            <a:ahLst/>
            <a:cxnLst/>
            <a:rect r="r" b="b" t="t" l="l"/>
            <a:pathLst>
              <a:path h="6356958" w="5638112">
                <a:moveTo>
                  <a:pt x="0" y="0"/>
                </a:moveTo>
                <a:lnTo>
                  <a:pt x="5638112" y="0"/>
                </a:lnTo>
                <a:lnTo>
                  <a:pt x="5638112" y="6356959"/>
                </a:lnTo>
                <a:lnTo>
                  <a:pt x="0" y="6356959"/>
                </a:lnTo>
                <a:lnTo>
                  <a:pt x="0" y="0"/>
                </a:lnTo>
                <a:close/>
              </a:path>
            </a:pathLst>
          </a:custGeom>
          <a:blipFill>
            <a:blip r:embed="rId8"/>
            <a:stretch>
              <a:fillRect l="0" t="-8931" r="0" b="-8931"/>
            </a:stretch>
          </a:blipFill>
        </p:spPr>
      </p:sp>
      <p:sp>
        <p:nvSpPr>
          <p:cNvPr name="Freeform 13" id="13"/>
          <p:cNvSpPr/>
          <p:nvPr/>
        </p:nvSpPr>
        <p:spPr>
          <a:xfrm flipH="false" flipV="false" rot="0">
            <a:off x="2303914" y="4787672"/>
            <a:ext cx="6700954" cy="5014319"/>
          </a:xfrm>
          <a:custGeom>
            <a:avLst/>
            <a:gdLst/>
            <a:ahLst/>
            <a:cxnLst/>
            <a:rect r="r" b="b" t="t" l="l"/>
            <a:pathLst>
              <a:path h="5014319" w="6700954">
                <a:moveTo>
                  <a:pt x="0" y="0"/>
                </a:moveTo>
                <a:lnTo>
                  <a:pt x="6700953" y="0"/>
                </a:lnTo>
                <a:lnTo>
                  <a:pt x="6700953" y="5014319"/>
                </a:lnTo>
                <a:lnTo>
                  <a:pt x="0" y="5014319"/>
                </a:lnTo>
                <a:lnTo>
                  <a:pt x="0" y="0"/>
                </a:lnTo>
                <a:close/>
              </a:path>
            </a:pathLst>
          </a:custGeom>
          <a:blipFill>
            <a:blip r:embed="rId9"/>
            <a:stretch>
              <a:fillRect l="0" t="0" r="0" b="0"/>
            </a:stretch>
          </a:blipFill>
        </p:spPr>
      </p:sp>
      <p:sp>
        <p:nvSpPr>
          <p:cNvPr name="TextBox 14" id="14"/>
          <p:cNvSpPr txBox="true"/>
          <p:nvPr/>
        </p:nvSpPr>
        <p:spPr>
          <a:xfrm rot="0">
            <a:off x="1658332" y="1200150"/>
            <a:ext cx="10541975" cy="1045373"/>
          </a:xfrm>
          <a:prstGeom prst="rect">
            <a:avLst/>
          </a:prstGeom>
        </p:spPr>
        <p:txBody>
          <a:bodyPr anchor="t" rtlCol="false" tIns="0" lIns="0" bIns="0" rIns="0">
            <a:spAutoFit/>
          </a:bodyPr>
          <a:lstStyle/>
          <a:p>
            <a:pPr algn="ctr" marL="0" indent="0" lvl="0">
              <a:lnSpc>
                <a:spcPts val="7427"/>
              </a:lnSpc>
              <a:spcBef>
                <a:spcPct val="0"/>
              </a:spcBef>
            </a:pPr>
            <a:r>
              <a:rPr lang="en-US" b="true" sz="7986">
                <a:solidFill>
                  <a:srgbClr val="76BC72"/>
                </a:solidFill>
                <a:latin typeface="Arimo Bold"/>
                <a:ea typeface="Arimo Bold"/>
                <a:cs typeface="Arimo Bold"/>
                <a:sym typeface="Arimo Bold"/>
              </a:rPr>
              <a:t>2. MUZEJ RIBNICA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296575"/>
            <a:ext cx="19274505" cy="9010831"/>
          </a:xfrm>
          <a:custGeom>
            <a:avLst/>
            <a:gdLst/>
            <a:ahLst/>
            <a:cxnLst/>
            <a:rect r="r" b="b" t="t" l="l"/>
            <a:pathLst>
              <a:path h="9010831" w="19274505">
                <a:moveTo>
                  <a:pt x="0" y="0"/>
                </a:moveTo>
                <a:lnTo>
                  <a:pt x="19274505" y="0"/>
                </a:lnTo>
                <a:lnTo>
                  <a:pt x="19274505" y="9010831"/>
                </a:lnTo>
                <a:lnTo>
                  <a:pt x="0" y="9010831"/>
                </a:lnTo>
                <a:lnTo>
                  <a:pt x="0" y="0"/>
                </a:lnTo>
                <a:close/>
              </a:path>
            </a:pathLst>
          </a:custGeom>
          <a:blipFill>
            <a:blip r:embed="rId4"/>
            <a:stretch>
              <a:fillRect l="0" t="0" r="0" b="0"/>
            </a:stretch>
          </a:blipFill>
        </p:spPr>
      </p:sp>
      <p:sp>
        <p:nvSpPr>
          <p:cNvPr name="Freeform 12" id="12"/>
          <p:cNvSpPr/>
          <p:nvPr/>
        </p:nvSpPr>
        <p:spPr>
          <a:xfrm flipH="false" flipV="false" rot="0">
            <a:off x="11750416" y="0"/>
            <a:ext cx="4783611" cy="6356958"/>
          </a:xfrm>
          <a:custGeom>
            <a:avLst/>
            <a:gdLst/>
            <a:ahLst/>
            <a:cxnLst/>
            <a:rect r="r" b="b" t="t" l="l"/>
            <a:pathLst>
              <a:path h="6356958" w="4783611">
                <a:moveTo>
                  <a:pt x="0" y="0"/>
                </a:moveTo>
                <a:lnTo>
                  <a:pt x="4783611" y="0"/>
                </a:lnTo>
                <a:lnTo>
                  <a:pt x="4783611" y="6356958"/>
                </a:lnTo>
                <a:lnTo>
                  <a:pt x="0" y="6356958"/>
                </a:lnTo>
                <a:lnTo>
                  <a:pt x="0" y="0"/>
                </a:lnTo>
                <a:close/>
              </a:path>
            </a:pathLst>
          </a:custGeom>
          <a:blipFill>
            <a:blip r:embed="rId8"/>
            <a:stretch>
              <a:fillRect l="0" t="0" r="0" b="0"/>
            </a:stretch>
          </a:blipFill>
        </p:spPr>
      </p:sp>
      <p:sp>
        <p:nvSpPr>
          <p:cNvPr name="TextBox 13" id="13"/>
          <p:cNvSpPr txBox="true"/>
          <p:nvPr/>
        </p:nvSpPr>
        <p:spPr>
          <a:xfrm rot="0">
            <a:off x="0" y="1800500"/>
            <a:ext cx="10541975" cy="1087660"/>
          </a:xfrm>
          <a:prstGeom prst="rect">
            <a:avLst/>
          </a:prstGeom>
        </p:spPr>
        <p:txBody>
          <a:bodyPr anchor="t" rtlCol="false" tIns="0" lIns="0" bIns="0" rIns="0">
            <a:spAutoFit/>
          </a:bodyPr>
          <a:lstStyle/>
          <a:p>
            <a:pPr algn="ctr" marL="0" indent="0" lvl="0">
              <a:lnSpc>
                <a:spcPts val="7799"/>
              </a:lnSpc>
              <a:spcBef>
                <a:spcPct val="0"/>
              </a:spcBef>
            </a:pPr>
            <a:r>
              <a:rPr lang="en-US" b="true" sz="8386">
                <a:solidFill>
                  <a:srgbClr val="257167"/>
                </a:solidFill>
                <a:latin typeface="Arimo Bold"/>
                <a:ea typeface="Arimo Bold"/>
                <a:cs typeface="Arimo Bold"/>
                <a:sym typeface="Arimo Bold"/>
              </a:rPr>
              <a:t>2. MUZEJ RIBNICA</a:t>
            </a:r>
          </a:p>
        </p:txBody>
      </p:sp>
      <p:sp>
        <p:nvSpPr>
          <p:cNvPr name="TextBox 14" id="14"/>
          <p:cNvSpPr txBox="true"/>
          <p:nvPr/>
        </p:nvSpPr>
        <p:spPr>
          <a:xfrm rot="0">
            <a:off x="291272" y="5949465"/>
            <a:ext cx="13545365" cy="3859288"/>
          </a:xfrm>
          <a:prstGeom prst="rect">
            <a:avLst/>
          </a:prstGeom>
        </p:spPr>
        <p:txBody>
          <a:bodyPr anchor="t" rtlCol="false" tIns="0" lIns="0" bIns="0" rIns="0">
            <a:spAutoFit/>
          </a:bodyPr>
          <a:lstStyle/>
          <a:p>
            <a:pPr algn="ctr">
              <a:lnSpc>
                <a:spcPts val="5158"/>
              </a:lnSpc>
            </a:pPr>
            <a:r>
              <a:rPr lang="en-US" sz="3684" b="true">
                <a:solidFill>
                  <a:srgbClr val="257167"/>
                </a:solidFill>
                <a:latin typeface="Open Sans Bold"/>
                <a:ea typeface="Open Sans Bold"/>
                <a:cs typeface="Open Sans Bold"/>
                <a:sym typeface="Open Sans Bold"/>
              </a:rPr>
              <a:t>Osnovan je 1958. godine. Bio je smješten u ribničkom dvorcu, koji je djelomično obnovljen nakon rata. Njegov osnivač, Janko Trošt, zamislio je ribnički muzej kao muzej etnografskog ili etnografskog karaktera. Prikupljao je isključivo materijale koji su se ticali drvnog i lončarskog obrta.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4142221" y="1643970"/>
            <a:ext cx="5051575" cy="8543891"/>
          </a:xfrm>
          <a:custGeom>
            <a:avLst/>
            <a:gdLst/>
            <a:ahLst/>
            <a:cxnLst/>
            <a:rect r="r" b="b" t="t" l="l"/>
            <a:pathLst>
              <a:path h="8543891" w="5051575">
                <a:moveTo>
                  <a:pt x="0" y="0"/>
                </a:moveTo>
                <a:lnTo>
                  <a:pt x="5051576" y="0"/>
                </a:lnTo>
                <a:lnTo>
                  <a:pt x="5051576"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9640221" y="3308893"/>
            <a:ext cx="4783611" cy="6356958"/>
          </a:xfrm>
          <a:custGeom>
            <a:avLst/>
            <a:gdLst/>
            <a:ahLst/>
            <a:cxnLst/>
            <a:rect r="r" b="b" t="t" l="l"/>
            <a:pathLst>
              <a:path h="6356958" w="4783611">
                <a:moveTo>
                  <a:pt x="0" y="0"/>
                </a:moveTo>
                <a:lnTo>
                  <a:pt x="4783611" y="0"/>
                </a:lnTo>
                <a:lnTo>
                  <a:pt x="4783611" y="6356958"/>
                </a:lnTo>
                <a:lnTo>
                  <a:pt x="0" y="6356958"/>
                </a:lnTo>
                <a:lnTo>
                  <a:pt x="0" y="0"/>
                </a:lnTo>
                <a:close/>
              </a:path>
            </a:pathLst>
          </a:custGeom>
          <a:blipFill>
            <a:blip r:embed="rId8"/>
            <a:stretch>
              <a:fillRect l="0" t="0" r="0" b="0"/>
            </a:stretch>
          </a:blipFill>
        </p:spPr>
      </p:sp>
      <p:sp>
        <p:nvSpPr>
          <p:cNvPr name="Freeform 13" id="13"/>
          <p:cNvSpPr/>
          <p:nvPr/>
        </p:nvSpPr>
        <p:spPr>
          <a:xfrm flipH="false" flipV="false" rot="0">
            <a:off x="2151514" y="4677058"/>
            <a:ext cx="6700954" cy="5014319"/>
          </a:xfrm>
          <a:custGeom>
            <a:avLst/>
            <a:gdLst/>
            <a:ahLst/>
            <a:cxnLst/>
            <a:rect r="r" b="b" t="t" l="l"/>
            <a:pathLst>
              <a:path h="5014319" w="6700954">
                <a:moveTo>
                  <a:pt x="0" y="0"/>
                </a:moveTo>
                <a:lnTo>
                  <a:pt x="6700953" y="0"/>
                </a:lnTo>
                <a:lnTo>
                  <a:pt x="6700953" y="5014319"/>
                </a:lnTo>
                <a:lnTo>
                  <a:pt x="0" y="5014319"/>
                </a:lnTo>
                <a:lnTo>
                  <a:pt x="0" y="0"/>
                </a:lnTo>
                <a:close/>
              </a:path>
            </a:pathLst>
          </a:custGeom>
          <a:blipFill>
            <a:blip r:embed="rId9"/>
            <a:stretch>
              <a:fillRect l="0" t="0" r="0" b="0"/>
            </a:stretch>
          </a:blipFill>
        </p:spPr>
      </p:sp>
      <p:sp>
        <p:nvSpPr>
          <p:cNvPr name="TextBox 14" id="14"/>
          <p:cNvSpPr txBox="true"/>
          <p:nvPr/>
        </p:nvSpPr>
        <p:spPr>
          <a:xfrm rot="0">
            <a:off x="1887364" y="383828"/>
            <a:ext cx="10541975" cy="2001301"/>
          </a:xfrm>
          <a:prstGeom prst="rect">
            <a:avLst/>
          </a:prstGeom>
        </p:spPr>
        <p:txBody>
          <a:bodyPr anchor="t" rtlCol="false" tIns="0" lIns="0" bIns="0" rIns="0">
            <a:spAutoFit/>
          </a:bodyPr>
          <a:lstStyle/>
          <a:p>
            <a:pPr algn="ctr" marL="0" indent="0" lvl="0">
              <a:lnSpc>
                <a:spcPts val="7520"/>
              </a:lnSpc>
              <a:spcBef>
                <a:spcPct val="0"/>
              </a:spcBef>
            </a:pPr>
            <a:r>
              <a:rPr lang="en-US" b="true" sz="8086">
                <a:solidFill>
                  <a:srgbClr val="257167"/>
                </a:solidFill>
                <a:latin typeface="Arimo Bold"/>
                <a:ea typeface="Arimo Bold"/>
                <a:cs typeface="Arimo Bold"/>
                <a:sym typeface="Arimo Bold"/>
              </a:rPr>
              <a:t>3. CRKVA SV. STJEPANA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4142221" y="1643970"/>
            <a:ext cx="5051575" cy="8543891"/>
          </a:xfrm>
          <a:custGeom>
            <a:avLst/>
            <a:gdLst/>
            <a:ahLst/>
            <a:cxnLst/>
            <a:rect r="r" b="b" t="t" l="l"/>
            <a:pathLst>
              <a:path h="8543891" w="5051575">
                <a:moveTo>
                  <a:pt x="0" y="0"/>
                </a:moveTo>
                <a:lnTo>
                  <a:pt x="5051576" y="0"/>
                </a:lnTo>
                <a:lnTo>
                  <a:pt x="5051576"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12392585" y="1921673"/>
            <a:ext cx="4783611" cy="6356958"/>
          </a:xfrm>
          <a:custGeom>
            <a:avLst/>
            <a:gdLst/>
            <a:ahLst/>
            <a:cxnLst/>
            <a:rect r="r" b="b" t="t" l="l"/>
            <a:pathLst>
              <a:path h="6356958" w="4783611">
                <a:moveTo>
                  <a:pt x="0" y="0"/>
                </a:moveTo>
                <a:lnTo>
                  <a:pt x="4783611" y="0"/>
                </a:lnTo>
                <a:lnTo>
                  <a:pt x="4783611" y="6356958"/>
                </a:lnTo>
                <a:lnTo>
                  <a:pt x="0" y="6356958"/>
                </a:lnTo>
                <a:lnTo>
                  <a:pt x="0" y="0"/>
                </a:lnTo>
                <a:close/>
              </a:path>
            </a:pathLst>
          </a:custGeom>
          <a:blipFill>
            <a:blip r:embed="rId8"/>
            <a:stretch>
              <a:fillRect l="0" t="0" r="0" b="0"/>
            </a:stretch>
          </a:blipFill>
        </p:spPr>
      </p:sp>
      <p:sp>
        <p:nvSpPr>
          <p:cNvPr name="TextBox 13" id="13"/>
          <p:cNvSpPr txBox="true"/>
          <p:nvPr/>
        </p:nvSpPr>
        <p:spPr>
          <a:xfrm rot="0">
            <a:off x="1887364" y="383828"/>
            <a:ext cx="10541975" cy="2023779"/>
          </a:xfrm>
          <a:prstGeom prst="rect">
            <a:avLst/>
          </a:prstGeom>
        </p:spPr>
        <p:txBody>
          <a:bodyPr anchor="t" rtlCol="false" tIns="0" lIns="0" bIns="0" rIns="0">
            <a:spAutoFit/>
          </a:bodyPr>
          <a:lstStyle/>
          <a:p>
            <a:pPr algn="ctr" marL="0" indent="0" lvl="0">
              <a:lnSpc>
                <a:spcPts val="7613"/>
              </a:lnSpc>
              <a:spcBef>
                <a:spcPct val="0"/>
              </a:spcBef>
            </a:pPr>
            <a:r>
              <a:rPr lang="en-US" b="true" sz="8186">
                <a:solidFill>
                  <a:srgbClr val="257167"/>
                </a:solidFill>
                <a:latin typeface="Arimo Bold"/>
                <a:ea typeface="Arimo Bold"/>
                <a:cs typeface="Arimo Bold"/>
                <a:sym typeface="Arimo Bold"/>
              </a:rPr>
              <a:t>3. CRKVA SV. STJEPANA</a:t>
            </a:r>
          </a:p>
        </p:txBody>
      </p:sp>
      <p:sp>
        <p:nvSpPr>
          <p:cNvPr name="TextBox 14" id="14"/>
          <p:cNvSpPr txBox="true"/>
          <p:nvPr/>
        </p:nvSpPr>
        <p:spPr>
          <a:xfrm rot="0">
            <a:off x="291272" y="4699978"/>
            <a:ext cx="12201141" cy="3578653"/>
          </a:xfrm>
          <a:prstGeom prst="rect">
            <a:avLst/>
          </a:prstGeom>
        </p:spPr>
        <p:txBody>
          <a:bodyPr anchor="t" rtlCol="false" tIns="0" lIns="0" bIns="0" rIns="0">
            <a:spAutoFit/>
          </a:bodyPr>
          <a:lstStyle/>
          <a:p>
            <a:pPr algn="ctr">
              <a:lnSpc>
                <a:spcPts val="4731"/>
              </a:lnSpc>
            </a:pPr>
            <a:r>
              <a:rPr lang="en-US" sz="3379" b="true">
                <a:solidFill>
                  <a:srgbClr val="257167"/>
                </a:solidFill>
                <a:latin typeface="Arimo Bold"/>
                <a:ea typeface="Arimo Bold"/>
                <a:cs typeface="Arimo Bold"/>
                <a:sym typeface="Arimo Bold"/>
              </a:rPr>
              <a:t>Ova crkva je velika, dominantna građevina usred sela. Izgrađena je u 19. stoljeću.  Vani se nalazi prekrasan veliki rezbareni drveni križ i lik Krista.</a:t>
            </a:r>
          </a:p>
          <a:p>
            <a:pPr algn="ctr">
              <a:lnSpc>
                <a:spcPts val="4731"/>
              </a:lnSpc>
            </a:pPr>
          </a:p>
          <a:p>
            <a:pPr algn="ctr">
              <a:lnSpc>
                <a:spcPts val="4731"/>
              </a:lnSpc>
            </a:pPr>
            <a:r>
              <a:rPr lang="en-US" sz="3379" b="true">
                <a:solidFill>
                  <a:srgbClr val="257167"/>
                </a:solidFill>
                <a:latin typeface="Arimo Bold"/>
                <a:ea typeface="Arimo Bold"/>
                <a:cs typeface="Arimo Bold"/>
                <a:sym typeface="Arimo Bold"/>
              </a:rPr>
              <a:t>Na tlu s druge strane crkve nalazi se veliko staro crkveno zvono.</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3512644" y="2901342"/>
            <a:ext cx="4783611" cy="6356958"/>
          </a:xfrm>
          <a:custGeom>
            <a:avLst/>
            <a:gdLst/>
            <a:ahLst/>
            <a:cxnLst/>
            <a:rect r="r" b="b" t="t" l="l"/>
            <a:pathLst>
              <a:path h="6356958" w="4783611">
                <a:moveTo>
                  <a:pt x="0" y="0"/>
                </a:moveTo>
                <a:lnTo>
                  <a:pt x="4783611" y="0"/>
                </a:lnTo>
                <a:lnTo>
                  <a:pt x="4783611" y="6356958"/>
                </a:lnTo>
                <a:lnTo>
                  <a:pt x="0" y="6356958"/>
                </a:lnTo>
                <a:lnTo>
                  <a:pt x="0" y="0"/>
                </a:lnTo>
                <a:close/>
              </a:path>
            </a:pathLst>
          </a:custGeom>
          <a:blipFill>
            <a:blip r:embed="rId8"/>
            <a:stretch>
              <a:fillRect l="0" t="0" r="0" b="0"/>
            </a:stretch>
          </a:blipFill>
        </p:spPr>
      </p:sp>
      <p:sp>
        <p:nvSpPr>
          <p:cNvPr name="Freeform 13" id="13"/>
          <p:cNvSpPr/>
          <p:nvPr/>
        </p:nvSpPr>
        <p:spPr>
          <a:xfrm flipH="false" flipV="false" rot="0">
            <a:off x="8663032" y="4243981"/>
            <a:ext cx="6700954" cy="5014319"/>
          </a:xfrm>
          <a:custGeom>
            <a:avLst/>
            <a:gdLst/>
            <a:ahLst/>
            <a:cxnLst/>
            <a:rect r="r" b="b" t="t" l="l"/>
            <a:pathLst>
              <a:path h="5014319" w="6700954">
                <a:moveTo>
                  <a:pt x="0" y="0"/>
                </a:moveTo>
                <a:lnTo>
                  <a:pt x="6700954" y="0"/>
                </a:lnTo>
                <a:lnTo>
                  <a:pt x="6700954" y="5014319"/>
                </a:lnTo>
                <a:lnTo>
                  <a:pt x="0" y="5014319"/>
                </a:lnTo>
                <a:lnTo>
                  <a:pt x="0" y="0"/>
                </a:lnTo>
                <a:close/>
              </a:path>
            </a:pathLst>
          </a:custGeom>
          <a:blipFill>
            <a:blip r:embed="rId9"/>
            <a:stretch>
              <a:fillRect l="0" t="0" r="0" b="0"/>
            </a:stretch>
          </a:blipFill>
        </p:spPr>
      </p:sp>
      <p:sp>
        <p:nvSpPr>
          <p:cNvPr name="TextBox 14" id="14"/>
          <p:cNvSpPr txBox="true"/>
          <p:nvPr/>
        </p:nvSpPr>
        <p:spPr>
          <a:xfrm rot="0">
            <a:off x="2222293" y="383828"/>
            <a:ext cx="10541975" cy="1048801"/>
          </a:xfrm>
          <a:prstGeom prst="rect">
            <a:avLst/>
          </a:prstGeom>
        </p:spPr>
        <p:txBody>
          <a:bodyPr anchor="t" rtlCol="false" tIns="0" lIns="0" bIns="0" rIns="0">
            <a:spAutoFit/>
          </a:bodyPr>
          <a:lstStyle/>
          <a:p>
            <a:pPr algn="ctr" marL="0" indent="0" lvl="0">
              <a:lnSpc>
                <a:spcPts val="7520"/>
              </a:lnSpc>
              <a:spcBef>
                <a:spcPct val="0"/>
              </a:spcBef>
            </a:pPr>
            <a:r>
              <a:rPr lang="en-US" b="true" sz="8086">
                <a:solidFill>
                  <a:srgbClr val="257167"/>
                </a:solidFill>
                <a:latin typeface="Arimo Bold"/>
                <a:ea typeface="Arimo Bold"/>
                <a:cs typeface="Arimo Bold"/>
                <a:sym typeface="Arimo Bold"/>
              </a:rPr>
              <a:t>4. FRANCUSKI MOST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1667617" y="3334418"/>
            <a:ext cx="4783611" cy="6356958"/>
          </a:xfrm>
          <a:custGeom>
            <a:avLst/>
            <a:gdLst/>
            <a:ahLst/>
            <a:cxnLst/>
            <a:rect r="r" b="b" t="t" l="l"/>
            <a:pathLst>
              <a:path h="6356958" w="4783611">
                <a:moveTo>
                  <a:pt x="0" y="0"/>
                </a:moveTo>
                <a:lnTo>
                  <a:pt x="4783611" y="0"/>
                </a:lnTo>
                <a:lnTo>
                  <a:pt x="4783611" y="6356959"/>
                </a:lnTo>
                <a:lnTo>
                  <a:pt x="0" y="6356959"/>
                </a:lnTo>
                <a:lnTo>
                  <a:pt x="0" y="0"/>
                </a:lnTo>
                <a:close/>
              </a:path>
            </a:pathLst>
          </a:custGeom>
          <a:blipFill>
            <a:blip r:embed="rId8"/>
            <a:stretch>
              <a:fillRect l="0" t="0" r="0" b="0"/>
            </a:stretch>
          </a:blipFill>
        </p:spPr>
      </p:sp>
      <p:sp>
        <p:nvSpPr>
          <p:cNvPr name="TextBox 13" id="13"/>
          <p:cNvSpPr txBox="true"/>
          <p:nvPr/>
        </p:nvSpPr>
        <p:spPr>
          <a:xfrm rot="0">
            <a:off x="2222293" y="383828"/>
            <a:ext cx="10541975" cy="2110263"/>
          </a:xfrm>
          <a:prstGeom prst="rect">
            <a:avLst/>
          </a:prstGeom>
        </p:spPr>
        <p:txBody>
          <a:bodyPr anchor="t" rtlCol="false" tIns="0" lIns="0" bIns="0" rIns="0">
            <a:spAutoFit/>
          </a:bodyPr>
          <a:lstStyle/>
          <a:p>
            <a:pPr algn="ctr" marL="0" indent="0" lvl="0">
              <a:lnSpc>
                <a:spcPts val="7892"/>
              </a:lnSpc>
              <a:spcBef>
                <a:spcPct val="0"/>
              </a:spcBef>
            </a:pPr>
            <a:r>
              <a:rPr lang="en-US" b="true" sz="8486">
                <a:solidFill>
                  <a:srgbClr val="257167"/>
                </a:solidFill>
                <a:latin typeface="Arimo Bold"/>
                <a:ea typeface="Arimo Bold"/>
                <a:cs typeface="Arimo Bold"/>
                <a:sym typeface="Arimo Bold"/>
              </a:rPr>
              <a:t>4. FRANCUSKI MOST</a:t>
            </a:r>
          </a:p>
        </p:txBody>
      </p:sp>
      <p:sp>
        <p:nvSpPr>
          <p:cNvPr name="TextBox 14" id="14"/>
          <p:cNvSpPr txBox="true"/>
          <p:nvPr/>
        </p:nvSpPr>
        <p:spPr>
          <a:xfrm rot="0">
            <a:off x="6743557" y="4319476"/>
            <a:ext cx="10362963" cy="3240290"/>
          </a:xfrm>
          <a:prstGeom prst="rect">
            <a:avLst/>
          </a:prstGeom>
        </p:spPr>
        <p:txBody>
          <a:bodyPr anchor="t" rtlCol="false" tIns="0" lIns="0" bIns="0" rIns="0">
            <a:spAutoFit/>
          </a:bodyPr>
          <a:lstStyle/>
          <a:p>
            <a:pPr algn="ctr">
              <a:lnSpc>
                <a:spcPts val="5151"/>
              </a:lnSpc>
            </a:pPr>
            <a:r>
              <a:rPr lang="en-US" sz="3679" b="true">
                <a:solidFill>
                  <a:srgbClr val="257167"/>
                </a:solidFill>
                <a:latin typeface="Arimo Bold"/>
                <a:ea typeface="Arimo Bold"/>
                <a:cs typeface="Arimo Bold"/>
                <a:sym typeface="Arimo Bold"/>
              </a:rPr>
              <a:t>Francuski most izgrađen je za vrijeme Napoleona Bonapartea. Pretpostavlja se da je most dobio ime Francuski zbog veze s ovim povijesnim razdobljem i iz vremena Ilirskih provincija.</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986505" y="6407033"/>
            <a:ext cx="19274505" cy="9010831"/>
          </a:xfrm>
          <a:custGeom>
            <a:avLst/>
            <a:gdLst/>
            <a:ahLst/>
            <a:cxnLst/>
            <a:rect r="r" b="b" t="t" l="l"/>
            <a:pathLst>
              <a:path h="9010831" w="19274505">
                <a:moveTo>
                  <a:pt x="0" y="0"/>
                </a:moveTo>
                <a:lnTo>
                  <a:pt x="19274505" y="0"/>
                </a:lnTo>
                <a:lnTo>
                  <a:pt x="19274505" y="9010831"/>
                </a:lnTo>
                <a:lnTo>
                  <a:pt x="0" y="9010831"/>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10427974" y="2901342"/>
            <a:ext cx="4783611" cy="6356958"/>
          </a:xfrm>
          <a:custGeom>
            <a:avLst/>
            <a:gdLst/>
            <a:ahLst/>
            <a:cxnLst/>
            <a:rect r="r" b="b" t="t" l="l"/>
            <a:pathLst>
              <a:path h="6356958" w="4783611">
                <a:moveTo>
                  <a:pt x="0" y="0"/>
                </a:moveTo>
                <a:lnTo>
                  <a:pt x="4783612" y="0"/>
                </a:lnTo>
                <a:lnTo>
                  <a:pt x="4783612" y="6356958"/>
                </a:lnTo>
                <a:lnTo>
                  <a:pt x="0" y="6356958"/>
                </a:lnTo>
                <a:lnTo>
                  <a:pt x="0" y="0"/>
                </a:lnTo>
                <a:close/>
              </a:path>
            </a:pathLst>
          </a:custGeom>
          <a:blipFill>
            <a:blip r:embed="rId8"/>
            <a:stretch>
              <a:fillRect l="0" t="0" r="0" b="0"/>
            </a:stretch>
          </a:blipFill>
        </p:spPr>
      </p:sp>
      <p:sp>
        <p:nvSpPr>
          <p:cNvPr name="Freeform 13" id="13"/>
          <p:cNvSpPr/>
          <p:nvPr/>
        </p:nvSpPr>
        <p:spPr>
          <a:xfrm flipH="false" flipV="false" rot="0">
            <a:off x="2763448" y="4243981"/>
            <a:ext cx="6700954" cy="5014319"/>
          </a:xfrm>
          <a:custGeom>
            <a:avLst/>
            <a:gdLst/>
            <a:ahLst/>
            <a:cxnLst/>
            <a:rect r="r" b="b" t="t" l="l"/>
            <a:pathLst>
              <a:path h="5014319" w="6700954">
                <a:moveTo>
                  <a:pt x="0" y="0"/>
                </a:moveTo>
                <a:lnTo>
                  <a:pt x="6700954" y="0"/>
                </a:lnTo>
                <a:lnTo>
                  <a:pt x="6700954" y="5014319"/>
                </a:lnTo>
                <a:lnTo>
                  <a:pt x="0" y="5014319"/>
                </a:lnTo>
                <a:lnTo>
                  <a:pt x="0" y="0"/>
                </a:lnTo>
                <a:close/>
              </a:path>
            </a:pathLst>
          </a:custGeom>
          <a:blipFill>
            <a:blip r:embed="rId9"/>
            <a:stretch>
              <a:fillRect l="0" t="0" r="0" b="0"/>
            </a:stretch>
          </a:blipFill>
        </p:spPr>
      </p:sp>
      <p:sp>
        <p:nvSpPr>
          <p:cNvPr name="TextBox 14" id="14"/>
          <p:cNvSpPr txBox="true"/>
          <p:nvPr/>
        </p:nvSpPr>
        <p:spPr>
          <a:xfrm rot="0">
            <a:off x="633945" y="855085"/>
            <a:ext cx="10541975" cy="2046257"/>
          </a:xfrm>
          <a:prstGeom prst="rect">
            <a:avLst/>
          </a:prstGeom>
        </p:spPr>
        <p:txBody>
          <a:bodyPr anchor="t" rtlCol="false" tIns="0" lIns="0" bIns="0" rIns="0">
            <a:spAutoFit/>
          </a:bodyPr>
          <a:lstStyle/>
          <a:p>
            <a:pPr algn="ctr" marL="0" indent="0" lvl="0">
              <a:lnSpc>
                <a:spcPts val="7706"/>
              </a:lnSpc>
              <a:spcBef>
                <a:spcPct val="0"/>
              </a:spcBef>
            </a:pPr>
            <a:r>
              <a:rPr lang="en-US" b="true" sz="8286">
                <a:solidFill>
                  <a:srgbClr val="257167"/>
                </a:solidFill>
                <a:latin typeface="Arimo Bold"/>
                <a:ea typeface="Arimo Bold"/>
                <a:cs typeface="Arimo Bold"/>
                <a:sym typeface="Arimo Bold"/>
              </a:rPr>
              <a:t>5. RIBNIŠKI DVORAC</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13159528" y="1965021"/>
            <a:ext cx="4783611" cy="6356958"/>
          </a:xfrm>
          <a:custGeom>
            <a:avLst/>
            <a:gdLst/>
            <a:ahLst/>
            <a:cxnLst/>
            <a:rect r="r" b="b" t="t" l="l"/>
            <a:pathLst>
              <a:path h="6356958" w="4783611">
                <a:moveTo>
                  <a:pt x="0" y="0"/>
                </a:moveTo>
                <a:lnTo>
                  <a:pt x="4783611" y="0"/>
                </a:lnTo>
                <a:lnTo>
                  <a:pt x="4783611" y="6356958"/>
                </a:lnTo>
                <a:lnTo>
                  <a:pt x="0" y="6356958"/>
                </a:lnTo>
                <a:lnTo>
                  <a:pt x="0" y="0"/>
                </a:lnTo>
                <a:close/>
              </a:path>
            </a:pathLst>
          </a:custGeom>
          <a:blipFill>
            <a:blip r:embed="rId8"/>
            <a:stretch>
              <a:fillRect l="0" t="0" r="0" b="0"/>
            </a:stretch>
          </a:blipFill>
        </p:spPr>
      </p:sp>
      <p:sp>
        <p:nvSpPr>
          <p:cNvPr name="TextBox 13" id="13"/>
          <p:cNvSpPr txBox="true"/>
          <p:nvPr/>
        </p:nvSpPr>
        <p:spPr>
          <a:xfrm rot="0">
            <a:off x="1668341" y="2145996"/>
            <a:ext cx="10541975" cy="2110263"/>
          </a:xfrm>
          <a:prstGeom prst="rect">
            <a:avLst/>
          </a:prstGeom>
        </p:spPr>
        <p:txBody>
          <a:bodyPr anchor="t" rtlCol="false" tIns="0" lIns="0" bIns="0" rIns="0">
            <a:spAutoFit/>
          </a:bodyPr>
          <a:lstStyle/>
          <a:p>
            <a:pPr algn="ctr" marL="0" indent="0" lvl="0">
              <a:lnSpc>
                <a:spcPts val="7892"/>
              </a:lnSpc>
              <a:spcBef>
                <a:spcPct val="0"/>
              </a:spcBef>
            </a:pPr>
            <a:r>
              <a:rPr lang="en-US" b="true" sz="8486">
                <a:solidFill>
                  <a:srgbClr val="257167"/>
                </a:solidFill>
                <a:latin typeface="Arimo Bold"/>
                <a:ea typeface="Arimo Bold"/>
                <a:cs typeface="Arimo Bold"/>
                <a:sym typeface="Arimo Bold"/>
              </a:rPr>
              <a:t>5. RIBNIŠKI DVORAC</a:t>
            </a:r>
          </a:p>
        </p:txBody>
      </p:sp>
      <p:sp>
        <p:nvSpPr>
          <p:cNvPr name="TextBox 14" id="14"/>
          <p:cNvSpPr txBox="true"/>
          <p:nvPr/>
        </p:nvSpPr>
        <p:spPr>
          <a:xfrm rot="0">
            <a:off x="-327585" y="4872736"/>
            <a:ext cx="13487114" cy="3405895"/>
          </a:xfrm>
          <a:prstGeom prst="rect">
            <a:avLst/>
          </a:prstGeom>
        </p:spPr>
        <p:txBody>
          <a:bodyPr anchor="t" rtlCol="false" tIns="0" lIns="0" bIns="0" rIns="0">
            <a:spAutoFit/>
          </a:bodyPr>
          <a:lstStyle/>
          <a:p>
            <a:pPr algn="ctr">
              <a:lnSpc>
                <a:spcPts val="5446"/>
              </a:lnSpc>
            </a:pPr>
            <a:r>
              <a:rPr lang="en-US" sz="3890" b="true">
                <a:solidFill>
                  <a:srgbClr val="257167"/>
                </a:solidFill>
                <a:latin typeface="Open Sans Bold"/>
                <a:ea typeface="Open Sans Bold"/>
                <a:cs typeface="Open Sans Bold"/>
                <a:sym typeface="Open Sans Bold"/>
              </a:rPr>
              <a:t>U središtu grada nalazi se mali dvorac s lijepo uređenim vrtom. Dvorac Ribnica predstavlja dobro očuvane ostatke mnogo većeg dvorca koji je izgorio tijekom 2. svjetskog rata. Unutar dvorca je obrtnički muzej gdje se mogu vidjeti tradicionalni obrti.</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2879946" y="2942224"/>
            <a:ext cx="12484040" cy="6090042"/>
          </a:xfrm>
          <a:custGeom>
            <a:avLst/>
            <a:gdLst/>
            <a:ahLst/>
            <a:cxnLst/>
            <a:rect r="r" b="b" t="t" l="l"/>
            <a:pathLst>
              <a:path h="6090042" w="12484040">
                <a:moveTo>
                  <a:pt x="0" y="0"/>
                </a:moveTo>
                <a:lnTo>
                  <a:pt x="12484040" y="0"/>
                </a:lnTo>
                <a:lnTo>
                  <a:pt x="12484040" y="6090042"/>
                </a:lnTo>
                <a:lnTo>
                  <a:pt x="0" y="6090042"/>
                </a:lnTo>
                <a:lnTo>
                  <a:pt x="0" y="0"/>
                </a:lnTo>
                <a:close/>
              </a:path>
            </a:pathLst>
          </a:custGeom>
          <a:blipFill>
            <a:blip r:embed="rId8"/>
            <a:stretch>
              <a:fillRect l="-4202" t="0" r="-4202" b="0"/>
            </a:stretch>
          </a:blipFill>
        </p:spPr>
      </p:sp>
      <p:sp>
        <p:nvSpPr>
          <p:cNvPr name="TextBox 13" id="13"/>
          <p:cNvSpPr txBox="true"/>
          <p:nvPr/>
        </p:nvSpPr>
        <p:spPr>
          <a:xfrm rot="0">
            <a:off x="2337002" y="571701"/>
            <a:ext cx="9843815" cy="1206378"/>
          </a:xfrm>
          <a:prstGeom prst="rect">
            <a:avLst/>
          </a:prstGeom>
        </p:spPr>
        <p:txBody>
          <a:bodyPr anchor="t" rtlCol="false" tIns="0" lIns="0" bIns="0" rIns="0">
            <a:spAutoFit/>
          </a:bodyPr>
          <a:lstStyle/>
          <a:p>
            <a:pPr algn="ctr">
              <a:lnSpc>
                <a:spcPts val="9631"/>
              </a:lnSpc>
            </a:pPr>
            <a:r>
              <a:rPr lang="en-US" sz="6879" b="true">
                <a:solidFill>
                  <a:srgbClr val="76BC72"/>
                </a:solidFill>
                <a:latin typeface="Arimo Bold"/>
                <a:ea typeface="Arimo Bold"/>
                <a:cs typeface="Arimo Bold"/>
                <a:sym typeface="Arimo Bold"/>
              </a:rPr>
              <a:t>5. Kreativne radionice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327585" y="59872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2" id="12"/>
          <p:cNvSpPr/>
          <p:nvPr/>
        </p:nvSpPr>
        <p:spPr>
          <a:xfrm flipH="false" flipV="false" rot="0">
            <a:off x="291272" y="3503195"/>
            <a:ext cx="9169812" cy="5025890"/>
          </a:xfrm>
          <a:custGeom>
            <a:avLst/>
            <a:gdLst/>
            <a:ahLst/>
            <a:cxnLst/>
            <a:rect r="r" b="b" t="t" l="l"/>
            <a:pathLst>
              <a:path h="5025890" w="9169812">
                <a:moveTo>
                  <a:pt x="0" y="0"/>
                </a:moveTo>
                <a:lnTo>
                  <a:pt x="9169812" y="0"/>
                </a:lnTo>
                <a:lnTo>
                  <a:pt x="9169812" y="5025890"/>
                </a:lnTo>
                <a:lnTo>
                  <a:pt x="0" y="5025890"/>
                </a:lnTo>
                <a:lnTo>
                  <a:pt x="0" y="0"/>
                </a:lnTo>
                <a:close/>
              </a:path>
            </a:pathLst>
          </a:custGeom>
          <a:blipFill>
            <a:blip r:embed="rId8"/>
            <a:stretch>
              <a:fillRect l="-10898" t="0" r="-10898" b="0"/>
            </a:stretch>
          </a:blipFill>
        </p:spPr>
      </p:sp>
      <p:sp>
        <p:nvSpPr>
          <p:cNvPr name="Freeform 13" id="13"/>
          <p:cNvSpPr/>
          <p:nvPr/>
        </p:nvSpPr>
        <p:spPr>
          <a:xfrm flipH="false" flipV="false" rot="0">
            <a:off x="9627633" y="3503195"/>
            <a:ext cx="8404447" cy="5025890"/>
          </a:xfrm>
          <a:custGeom>
            <a:avLst/>
            <a:gdLst/>
            <a:ahLst/>
            <a:cxnLst/>
            <a:rect r="r" b="b" t="t" l="l"/>
            <a:pathLst>
              <a:path h="5025890" w="8404447">
                <a:moveTo>
                  <a:pt x="0" y="0"/>
                </a:moveTo>
                <a:lnTo>
                  <a:pt x="8404447" y="0"/>
                </a:lnTo>
                <a:lnTo>
                  <a:pt x="8404447" y="5025890"/>
                </a:lnTo>
                <a:lnTo>
                  <a:pt x="0" y="5025890"/>
                </a:lnTo>
                <a:lnTo>
                  <a:pt x="0" y="0"/>
                </a:lnTo>
                <a:close/>
              </a:path>
            </a:pathLst>
          </a:custGeom>
          <a:blipFill>
            <a:blip r:embed="rId9"/>
            <a:stretch>
              <a:fillRect l="-16444" t="0" r="-16444" b="0"/>
            </a:stretch>
          </a:blipFill>
        </p:spPr>
      </p:sp>
      <p:sp>
        <p:nvSpPr>
          <p:cNvPr name="TextBox 14" id="14"/>
          <p:cNvSpPr txBox="true"/>
          <p:nvPr/>
        </p:nvSpPr>
        <p:spPr>
          <a:xfrm rot="0">
            <a:off x="4226582" y="449246"/>
            <a:ext cx="10428473" cy="2257303"/>
          </a:xfrm>
          <a:prstGeom prst="rect">
            <a:avLst/>
          </a:prstGeom>
        </p:spPr>
        <p:txBody>
          <a:bodyPr anchor="t" rtlCol="false" tIns="0" lIns="0" bIns="0" rIns="0">
            <a:spAutoFit/>
          </a:bodyPr>
          <a:lstStyle/>
          <a:p>
            <a:pPr algn="ctr">
              <a:lnSpc>
                <a:spcPts val="8931"/>
              </a:lnSpc>
            </a:pPr>
            <a:r>
              <a:rPr lang="en-US" sz="6379" b="true">
                <a:solidFill>
                  <a:srgbClr val="76BC72"/>
                </a:solidFill>
                <a:latin typeface="Arimo Bold"/>
                <a:ea typeface="Arimo Bold"/>
                <a:cs typeface="Arimo Bold"/>
                <a:sym typeface="Arimo Bold"/>
              </a:rPr>
              <a:t>6. Uredili smo školski pano i prezentirali projekt.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grpSp>
        <p:nvGrpSpPr>
          <p:cNvPr name="Group 3" id="3"/>
          <p:cNvGrpSpPr/>
          <p:nvPr/>
        </p:nvGrpSpPr>
        <p:grpSpPr>
          <a:xfrm rot="0">
            <a:off x="7503417" y="3021473"/>
            <a:ext cx="3507745" cy="5432522"/>
            <a:chOff x="0" y="0"/>
            <a:chExt cx="812800" cy="1258801"/>
          </a:xfrm>
        </p:grpSpPr>
        <p:sp>
          <p:nvSpPr>
            <p:cNvPr name="Freeform 4" id="4"/>
            <p:cNvSpPr/>
            <p:nvPr/>
          </p:nvSpPr>
          <p:spPr>
            <a:xfrm flipH="false" flipV="false" rot="0">
              <a:off x="0" y="0"/>
              <a:ext cx="812800" cy="1258801"/>
            </a:xfrm>
            <a:custGeom>
              <a:avLst/>
              <a:gdLst/>
              <a:ahLst/>
              <a:cxnLst/>
              <a:rect r="r" b="b" t="t" l="l"/>
              <a:pathLst>
                <a:path h="1258801" w="812800">
                  <a:moveTo>
                    <a:pt x="0" y="0"/>
                  </a:moveTo>
                  <a:lnTo>
                    <a:pt x="812800" y="0"/>
                  </a:lnTo>
                  <a:lnTo>
                    <a:pt x="812800" y="1258801"/>
                  </a:lnTo>
                  <a:lnTo>
                    <a:pt x="0" y="1258801"/>
                  </a:lnTo>
                  <a:close/>
                </a:path>
              </a:pathLst>
            </a:custGeom>
            <a:solidFill>
              <a:srgbClr val="257167"/>
            </a:solidFill>
          </p:spPr>
        </p:sp>
        <p:sp>
          <p:nvSpPr>
            <p:cNvPr name="TextBox 5" id="5"/>
            <p:cNvSpPr txBox="true"/>
            <p:nvPr/>
          </p:nvSpPr>
          <p:spPr>
            <a:xfrm>
              <a:off x="0" y="-95250"/>
              <a:ext cx="812800" cy="1354051"/>
            </a:xfrm>
            <a:prstGeom prst="rect">
              <a:avLst/>
            </a:prstGeom>
          </p:spPr>
          <p:txBody>
            <a:bodyPr anchor="ctr" rtlCol="false" tIns="50800" lIns="50800" bIns="50800" rIns="50800"/>
            <a:lstStyle/>
            <a:p>
              <a:pPr algn="ctr">
                <a:lnSpc>
                  <a:spcPts val="5179"/>
                </a:lnSpc>
              </a:pPr>
              <a:r>
                <a:rPr lang="en-US" sz="3699" b="true">
                  <a:solidFill>
                    <a:srgbClr val="FFFFFF"/>
                  </a:solidFill>
                  <a:latin typeface="Arimo Bold"/>
                  <a:ea typeface="Arimo Bold"/>
                  <a:cs typeface="Arimo Bold"/>
                  <a:sym typeface="Arimo Bold"/>
                </a:rPr>
                <a:t>Učenici:</a:t>
              </a:r>
            </a:p>
            <a:p>
              <a:pPr algn="ctr">
                <a:lnSpc>
                  <a:spcPts val="5179"/>
                </a:lnSpc>
              </a:pPr>
              <a:r>
                <a:rPr lang="en-US" sz="3699" b="true">
                  <a:solidFill>
                    <a:srgbClr val="FFFFFF"/>
                  </a:solidFill>
                  <a:latin typeface="Arimo Bold"/>
                  <a:ea typeface="Arimo Bold"/>
                  <a:cs typeface="Arimo Bold"/>
                  <a:sym typeface="Arimo Bold"/>
                </a:rPr>
                <a:t>Alenka Hudorović</a:t>
              </a:r>
            </a:p>
            <a:p>
              <a:pPr algn="ctr">
                <a:lnSpc>
                  <a:spcPts val="5179"/>
                </a:lnSpc>
              </a:pPr>
              <a:r>
                <a:rPr lang="en-US" sz="3699" b="true">
                  <a:solidFill>
                    <a:srgbClr val="FFFFFF"/>
                  </a:solidFill>
                  <a:latin typeface="Arimo Bold"/>
                  <a:ea typeface="Arimo Bold"/>
                  <a:cs typeface="Arimo Bold"/>
                  <a:sym typeface="Arimo Bold"/>
                </a:rPr>
                <a:t>Nina Klepac</a:t>
              </a:r>
            </a:p>
            <a:p>
              <a:pPr algn="ctr">
                <a:lnSpc>
                  <a:spcPts val="5179"/>
                </a:lnSpc>
              </a:pPr>
              <a:r>
                <a:rPr lang="en-US" sz="3699" b="true">
                  <a:solidFill>
                    <a:srgbClr val="FFFFFF"/>
                  </a:solidFill>
                  <a:latin typeface="Arimo Bold"/>
                  <a:ea typeface="Arimo Bold"/>
                  <a:cs typeface="Arimo Bold"/>
                  <a:sym typeface="Arimo Bold"/>
                </a:rPr>
                <a:t>Elena Malnar</a:t>
              </a:r>
            </a:p>
            <a:p>
              <a:pPr algn="ctr">
                <a:lnSpc>
                  <a:spcPts val="5179"/>
                </a:lnSpc>
              </a:pPr>
              <a:r>
                <a:rPr lang="en-US" sz="3699" b="true">
                  <a:solidFill>
                    <a:srgbClr val="FFFFFF"/>
                  </a:solidFill>
                  <a:latin typeface="Arimo Bold"/>
                  <a:ea typeface="Arimo Bold"/>
                  <a:cs typeface="Arimo Bold"/>
                  <a:sym typeface="Arimo Bold"/>
                </a:rPr>
                <a:t>Mateo Šajnović</a:t>
              </a:r>
            </a:p>
            <a:p>
              <a:pPr algn="ctr">
                <a:lnSpc>
                  <a:spcPts val="5179"/>
                </a:lnSpc>
              </a:pPr>
              <a:r>
                <a:rPr lang="en-US" sz="3699" b="true">
                  <a:solidFill>
                    <a:srgbClr val="FFFFFF"/>
                  </a:solidFill>
                  <a:latin typeface="Arimo Bold"/>
                  <a:ea typeface="Arimo Bold"/>
                  <a:cs typeface="Arimo Bold"/>
                  <a:sym typeface="Arimo Bold"/>
                </a:rPr>
                <a:t>Matej Seretin</a:t>
              </a:r>
            </a:p>
            <a:p>
              <a:pPr algn="ctr">
                <a:lnSpc>
                  <a:spcPts val="5179"/>
                </a:lnSpc>
              </a:pPr>
              <a:r>
                <a:rPr lang="en-US" sz="3699" b="true">
                  <a:solidFill>
                    <a:srgbClr val="FFFFFF"/>
                  </a:solidFill>
                  <a:latin typeface="Arimo Bold"/>
                  <a:ea typeface="Arimo Bold"/>
                  <a:cs typeface="Arimo Bold"/>
                  <a:sym typeface="Arimo Bold"/>
                </a:rPr>
                <a:t>Petar Urh</a:t>
              </a:r>
            </a:p>
          </p:txBody>
        </p:sp>
      </p:grpSp>
      <p:grpSp>
        <p:nvGrpSpPr>
          <p:cNvPr name="Group 6" id="6"/>
          <p:cNvGrpSpPr/>
          <p:nvPr/>
        </p:nvGrpSpPr>
        <p:grpSpPr>
          <a:xfrm rot="0">
            <a:off x="1893645" y="3869601"/>
            <a:ext cx="3507745" cy="4262107"/>
            <a:chOff x="0" y="0"/>
            <a:chExt cx="812800" cy="987598"/>
          </a:xfrm>
        </p:grpSpPr>
        <p:sp>
          <p:nvSpPr>
            <p:cNvPr name="Freeform 7" id="7"/>
            <p:cNvSpPr/>
            <p:nvPr/>
          </p:nvSpPr>
          <p:spPr>
            <a:xfrm flipH="false" flipV="false" rot="0">
              <a:off x="0" y="0"/>
              <a:ext cx="812800" cy="987598"/>
            </a:xfrm>
            <a:custGeom>
              <a:avLst/>
              <a:gdLst/>
              <a:ahLst/>
              <a:cxnLst/>
              <a:rect r="r" b="b" t="t" l="l"/>
              <a:pathLst>
                <a:path h="987598" w="812800">
                  <a:moveTo>
                    <a:pt x="0" y="0"/>
                  </a:moveTo>
                  <a:lnTo>
                    <a:pt x="812800" y="0"/>
                  </a:lnTo>
                  <a:lnTo>
                    <a:pt x="812800" y="987598"/>
                  </a:lnTo>
                  <a:lnTo>
                    <a:pt x="0" y="987598"/>
                  </a:lnTo>
                  <a:close/>
                </a:path>
              </a:pathLst>
            </a:custGeom>
            <a:solidFill>
              <a:srgbClr val="257167"/>
            </a:solidFill>
          </p:spPr>
        </p:sp>
        <p:sp>
          <p:nvSpPr>
            <p:cNvPr name="TextBox 8" id="8"/>
            <p:cNvSpPr txBox="true"/>
            <p:nvPr/>
          </p:nvSpPr>
          <p:spPr>
            <a:xfrm>
              <a:off x="0" y="-95250"/>
              <a:ext cx="812800" cy="1082848"/>
            </a:xfrm>
            <a:prstGeom prst="rect">
              <a:avLst/>
            </a:prstGeom>
          </p:spPr>
          <p:txBody>
            <a:bodyPr anchor="ctr" rtlCol="false" tIns="50800" lIns="50800" bIns="50800" rIns="50800"/>
            <a:lstStyle/>
            <a:p>
              <a:pPr algn="ctr">
                <a:lnSpc>
                  <a:spcPts val="5039"/>
                </a:lnSpc>
              </a:pPr>
              <a:r>
                <a:rPr lang="en-US" sz="3599" b="true">
                  <a:solidFill>
                    <a:srgbClr val="FFFFFF"/>
                  </a:solidFill>
                  <a:latin typeface="Arimo Bold"/>
                  <a:ea typeface="Arimo Bold"/>
                  <a:cs typeface="Arimo Bold"/>
                  <a:sym typeface="Arimo Bold"/>
                </a:rPr>
                <a:t>Koordinatorica projekta:</a:t>
              </a:r>
            </a:p>
            <a:p>
              <a:pPr algn="ctr">
                <a:lnSpc>
                  <a:spcPts val="5879"/>
                </a:lnSpc>
              </a:pPr>
              <a:r>
                <a:rPr lang="en-US" sz="4199" b="true">
                  <a:solidFill>
                    <a:srgbClr val="FFFFFF"/>
                  </a:solidFill>
                  <a:latin typeface="Arimo Bold"/>
                  <a:ea typeface="Arimo Bold"/>
                  <a:cs typeface="Arimo Bold"/>
                  <a:sym typeface="Arimo Bold"/>
                </a:rPr>
                <a:t>knjižničarka, profesorica</a:t>
              </a:r>
            </a:p>
            <a:p>
              <a:pPr algn="ctr">
                <a:lnSpc>
                  <a:spcPts val="5879"/>
                </a:lnSpc>
              </a:pPr>
              <a:r>
                <a:rPr lang="en-US" sz="4199" b="true">
                  <a:solidFill>
                    <a:srgbClr val="FFFFFF"/>
                  </a:solidFill>
                  <a:latin typeface="Arimo Bold"/>
                  <a:ea typeface="Arimo Bold"/>
                  <a:cs typeface="Arimo Bold"/>
                  <a:sym typeface="Arimo Bold"/>
                </a:rPr>
                <a:t>Vilma Žagar</a:t>
              </a:r>
            </a:p>
          </p:txBody>
        </p:sp>
      </p:grpSp>
      <p:grpSp>
        <p:nvGrpSpPr>
          <p:cNvPr name="Group 9" id="9"/>
          <p:cNvGrpSpPr/>
          <p:nvPr/>
        </p:nvGrpSpPr>
        <p:grpSpPr>
          <a:xfrm rot="0">
            <a:off x="13355181" y="3606680"/>
            <a:ext cx="3507745" cy="4262107"/>
            <a:chOff x="0" y="0"/>
            <a:chExt cx="812800" cy="987598"/>
          </a:xfrm>
        </p:grpSpPr>
        <p:sp>
          <p:nvSpPr>
            <p:cNvPr name="Freeform 10" id="10"/>
            <p:cNvSpPr/>
            <p:nvPr/>
          </p:nvSpPr>
          <p:spPr>
            <a:xfrm flipH="false" flipV="false" rot="0">
              <a:off x="0" y="0"/>
              <a:ext cx="812800" cy="987598"/>
            </a:xfrm>
            <a:custGeom>
              <a:avLst/>
              <a:gdLst/>
              <a:ahLst/>
              <a:cxnLst/>
              <a:rect r="r" b="b" t="t" l="l"/>
              <a:pathLst>
                <a:path h="987598" w="812800">
                  <a:moveTo>
                    <a:pt x="0" y="0"/>
                  </a:moveTo>
                  <a:lnTo>
                    <a:pt x="812800" y="0"/>
                  </a:lnTo>
                  <a:lnTo>
                    <a:pt x="812800" y="987598"/>
                  </a:lnTo>
                  <a:lnTo>
                    <a:pt x="0" y="987598"/>
                  </a:lnTo>
                  <a:close/>
                </a:path>
              </a:pathLst>
            </a:custGeom>
            <a:solidFill>
              <a:srgbClr val="257167"/>
            </a:solidFill>
          </p:spPr>
        </p:sp>
        <p:sp>
          <p:nvSpPr>
            <p:cNvPr name="TextBox 11" id="11"/>
            <p:cNvSpPr txBox="true"/>
            <p:nvPr/>
          </p:nvSpPr>
          <p:spPr>
            <a:xfrm>
              <a:off x="0" y="-66675"/>
              <a:ext cx="812800" cy="1054273"/>
            </a:xfrm>
            <a:prstGeom prst="rect">
              <a:avLst/>
            </a:prstGeom>
          </p:spPr>
          <p:txBody>
            <a:bodyPr anchor="ctr" rtlCol="false" tIns="50800" lIns="50800" bIns="50800" rIns="50800"/>
            <a:lstStyle/>
            <a:p>
              <a:pPr algn="ctr">
                <a:lnSpc>
                  <a:spcPts val="4199"/>
                </a:lnSpc>
              </a:pPr>
              <a:r>
                <a:rPr lang="en-US" sz="2999" b="true">
                  <a:solidFill>
                    <a:srgbClr val="FFFFFF"/>
                  </a:solidFill>
                  <a:latin typeface="Arimo Bold"/>
                  <a:ea typeface="Arimo Bold"/>
                  <a:cs typeface="Arimo Bold"/>
                  <a:sym typeface="Arimo Bold"/>
                </a:rPr>
                <a:t>Voditeljica, učiteljicaKatarina Leš</a:t>
              </a:r>
            </a:p>
          </p:txBody>
        </p:sp>
      </p:grpSp>
      <p:sp>
        <p:nvSpPr>
          <p:cNvPr name="Freeform 12" id="12"/>
          <p:cNvSpPr/>
          <p:nvPr/>
        </p:nvSpPr>
        <p:spPr>
          <a:xfrm flipH="false" flipV="false" rot="0">
            <a:off x="-330457" y="7951813"/>
            <a:ext cx="19175494" cy="4670374"/>
          </a:xfrm>
          <a:custGeom>
            <a:avLst/>
            <a:gdLst/>
            <a:ahLst/>
            <a:cxnLst/>
            <a:rect r="r" b="b" t="t" l="l"/>
            <a:pathLst>
              <a:path h="4670374" w="19175494">
                <a:moveTo>
                  <a:pt x="0" y="0"/>
                </a:moveTo>
                <a:lnTo>
                  <a:pt x="19175494" y="0"/>
                </a:lnTo>
                <a:lnTo>
                  <a:pt x="19175494" y="4670374"/>
                </a:lnTo>
                <a:lnTo>
                  <a:pt x="0" y="4670374"/>
                </a:lnTo>
                <a:lnTo>
                  <a:pt x="0" y="0"/>
                </a:lnTo>
                <a:close/>
              </a:path>
            </a:pathLst>
          </a:custGeom>
          <a:blipFill>
            <a:blip r:embed="rId3"/>
            <a:stretch>
              <a:fillRect l="-29038" t="0" r="0" b="0"/>
            </a:stretch>
          </a:blipFill>
        </p:spPr>
      </p:sp>
      <p:sp>
        <p:nvSpPr>
          <p:cNvPr name="Freeform 13" id="13"/>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14" id="14"/>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sp>
        <p:nvSpPr>
          <p:cNvPr name="TextBox 15" id="15"/>
          <p:cNvSpPr txBox="true"/>
          <p:nvPr/>
        </p:nvSpPr>
        <p:spPr>
          <a:xfrm rot="0">
            <a:off x="5401390" y="85725"/>
            <a:ext cx="6008007" cy="2486364"/>
          </a:xfrm>
          <a:prstGeom prst="rect">
            <a:avLst/>
          </a:prstGeom>
        </p:spPr>
        <p:txBody>
          <a:bodyPr anchor="t" rtlCol="false" tIns="0" lIns="0" bIns="0" rIns="0">
            <a:spAutoFit/>
          </a:bodyPr>
          <a:lstStyle/>
          <a:p>
            <a:pPr algn="ctr" marL="0" indent="0" lvl="0">
              <a:lnSpc>
                <a:spcPts val="3884"/>
              </a:lnSpc>
              <a:spcBef>
                <a:spcPct val="0"/>
              </a:spcBef>
            </a:pPr>
            <a:r>
              <a:rPr lang="en-US" b="true" sz="4176">
                <a:solidFill>
                  <a:srgbClr val="257167"/>
                </a:solidFill>
                <a:latin typeface="Arimo Bold"/>
                <a:ea typeface="Arimo Bold"/>
                <a:cs typeface="Arimo Bold"/>
                <a:sym typeface="Arimo Bold"/>
              </a:rPr>
              <a:t>OŠ “PETAR ZRINSKI” ČABAR, PŠ TRŠĆE</a:t>
            </a:r>
          </a:p>
          <a:p>
            <a:pPr algn="ctr" marL="0" indent="0" lvl="0">
              <a:lnSpc>
                <a:spcPts val="3884"/>
              </a:lnSpc>
              <a:spcBef>
                <a:spcPct val="0"/>
              </a:spcBef>
            </a:pPr>
          </a:p>
          <a:p>
            <a:pPr algn="ctr" marL="0" indent="0" lvl="0">
              <a:lnSpc>
                <a:spcPts val="3884"/>
              </a:lnSpc>
              <a:spcBef>
                <a:spcPct val="0"/>
              </a:spcBef>
            </a:pPr>
            <a:r>
              <a:rPr lang="en-US" b="true" sz="4176" strike="noStrike" u="none">
                <a:solidFill>
                  <a:srgbClr val="257167"/>
                </a:solidFill>
                <a:latin typeface="Arimo Bold"/>
                <a:ea typeface="Arimo Bold"/>
                <a:cs typeface="Arimo Bold"/>
                <a:sym typeface="Arimo Bold"/>
              </a:rPr>
              <a:t>OŠ “FRANCETA PREŠERNA” RIBNICA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986505" y="6016140"/>
            <a:ext cx="19274505" cy="9010831"/>
          </a:xfrm>
          <a:custGeom>
            <a:avLst/>
            <a:gdLst/>
            <a:ahLst/>
            <a:cxnLst/>
            <a:rect r="r" b="b" t="t" l="l"/>
            <a:pathLst>
              <a:path h="9010831" w="19274505">
                <a:moveTo>
                  <a:pt x="0" y="0"/>
                </a:moveTo>
                <a:lnTo>
                  <a:pt x="19274505" y="0"/>
                </a:lnTo>
                <a:lnTo>
                  <a:pt x="19274505" y="9010831"/>
                </a:lnTo>
                <a:lnTo>
                  <a:pt x="0" y="9010831"/>
                </a:lnTo>
                <a:lnTo>
                  <a:pt x="0" y="0"/>
                </a:lnTo>
                <a:close/>
              </a:path>
            </a:pathLst>
          </a:custGeom>
          <a:blipFill>
            <a:blip r:embed="rId4"/>
            <a:stretch>
              <a:fillRect l="0" t="0" r="0" b="0"/>
            </a:stretch>
          </a:blipFill>
        </p:spPr>
      </p:sp>
      <p:sp>
        <p:nvSpPr>
          <p:cNvPr name="Freeform 12" id="12"/>
          <p:cNvSpPr/>
          <p:nvPr/>
        </p:nvSpPr>
        <p:spPr>
          <a:xfrm flipH="false" flipV="false" rot="0">
            <a:off x="4621203" y="4245503"/>
            <a:ext cx="9793378" cy="4407020"/>
          </a:xfrm>
          <a:custGeom>
            <a:avLst/>
            <a:gdLst/>
            <a:ahLst/>
            <a:cxnLst/>
            <a:rect r="r" b="b" t="t" l="l"/>
            <a:pathLst>
              <a:path h="4407020" w="9793378">
                <a:moveTo>
                  <a:pt x="0" y="0"/>
                </a:moveTo>
                <a:lnTo>
                  <a:pt x="9793378" y="0"/>
                </a:lnTo>
                <a:lnTo>
                  <a:pt x="9793378" y="4407020"/>
                </a:lnTo>
                <a:lnTo>
                  <a:pt x="0" y="4407020"/>
                </a:lnTo>
                <a:lnTo>
                  <a:pt x="0" y="0"/>
                </a:lnTo>
                <a:close/>
              </a:path>
            </a:pathLst>
          </a:custGeom>
          <a:blipFill>
            <a:blip r:embed="rId8"/>
            <a:stretch>
              <a:fillRect l="0" t="0" r="0" b="0"/>
            </a:stretch>
          </a:blipFill>
        </p:spPr>
      </p:sp>
      <p:sp>
        <p:nvSpPr>
          <p:cNvPr name="TextBox 13" id="13"/>
          <p:cNvSpPr txBox="true"/>
          <p:nvPr/>
        </p:nvSpPr>
        <p:spPr>
          <a:xfrm rot="0">
            <a:off x="2596662" y="-93975"/>
            <a:ext cx="13842460" cy="4054035"/>
          </a:xfrm>
          <a:prstGeom prst="rect">
            <a:avLst/>
          </a:prstGeom>
        </p:spPr>
        <p:txBody>
          <a:bodyPr anchor="t" rtlCol="false" tIns="0" lIns="0" bIns="0" rIns="0">
            <a:spAutoFit/>
          </a:bodyPr>
          <a:lstStyle/>
          <a:p>
            <a:pPr algn="ctr">
              <a:lnSpc>
                <a:spcPts val="7934"/>
              </a:lnSpc>
            </a:pPr>
            <a:r>
              <a:rPr lang="en-US" sz="5667" b="true">
                <a:solidFill>
                  <a:srgbClr val="76BC72"/>
                </a:solidFill>
                <a:latin typeface="Arimo Bold"/>
                <a:ea typeface="Arimo Bold"/>
                <a:cs typeface="Arimo Bold"/>
                <a:sym typeface="Arimo Bold"/>
              </a:rPr>
              <a:t>ZAKLJUČAK</a:t>
            </a:r>
          </a:p>
          <a:p>
            <a:pPr algn="ctr">
              <a:lnSpc>
                <a:spcPts val="4014"/>
              </a:lnSpc>
            </a:pPr>
            <a:r>
              <a:rPr lang="en-US" sz="2867" b="true">
                <a:solidFill>
                  <a:srgbClr val="76BC72"/>
                </a:solidFill>
                <a:latin typeface="Arimo Bold"/>
                <a:ea typeface="Arimo Bold"/>
                <a:cs typeface="Arimo Bold"/>
                <a:sym typeface="Arimo Bold"/>
              </a:rPr>
              <a:t>Projektom “Čitanje ne poznaje granice” poticali smo razvoj čitanja i čitalačke kulture, kreativnost, maštovitost i istraživački duh. Našim čarobnim kišobranima otputovali smo u Sloveniju te upoznavali znamenitosti slovenskog kraja i Ribnice. Bilo nam je jako lijepo!</a:t>
            </a:r>
          </a:p>
          <a:p>
            <a:pPr algn="ctr">
              <a:lnSpc>
                <a:spcPts val="4014"/>
              </a:lnSpc>
            </a:pPr>
            <a:r>
              <a:rPr lang="en-US" sz="2867" b="true">
                <a:solidFill>
                  <a:srgbClr val="76BC72"/>
                </a:solidFill>
                <a:latin typeface="Arimo Bold"/>
                <a:ea typeface="Arimo Bold"/>
                <a:cs typeface="Arimo Bold"/>
                <a:sym typeface="Arimo Bold"/>
              </a:rPr>
              <a:t>VELIKO HVALA OŠ “ dr. FRANCETA PREŠERNA” Ribnica i svim sudionicima projekta!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312" r="0" b="-5242"/>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986505" y="6016140"/>
            <a:ext cx="19274505" cy="9010831"/>
          </a:xfrm>
          <a:custGeom>
            <a:avLst/>
            <a:gdLst/>
            <a:ahLst/>
            <a:cxnLst/>
            <a:rect r="r" b="b" t="t" l="l"/>
            <a:pathLst>
              <a:path h="9010831" w="19274505">
                <a:moveTo>
                  <a:pt x="0" y="0"/>
                </a:moveTo>
                <a:lnTo>
                  <a:pt x="19274505" y="0"/>
                </a:lnTo>
                <a:lnTo>
                  <a:pt x="19274505" y="9010831"/>
                </a:lnTo>
                <a:lnTo>
                  <a:pt x="0" y="9010831"/>
                </a:lnTo>
                <a:lnTo>
                  <a:pt x="0" y="0"/>
                </a:lnTo>
                <a:close/>
              </a:path>
            </a:pathLst>
          </a:custGeom>
          <a:blipFill>
            <a:blip r:embed="rId4"/>
            <a:stretch>
              <a:fillRect l="0" t="0" r="0" b="0"/>
            </a:stretch>
          </a:blipFill>
        </p:spPr>
      </p:sp>
      <p:sp>
        <p:nvSpPr>
          <p:cNvPr name="TextBox 12" id="12"/>
          <p:cNvSpPr txBox="true"/>
          <p:nvPr/>
        </p:nvSpPr>
        <p:spPr>
          <a:xfrm rot="0">
            <a:off x="5238965" y="1239050"/>
            <a:ext cx="8903256" cy="5986139"/>
          </a:xfrm>
          <a:prstGeom prst="rect">
            <a:avLst/>
          </a:prstGeom>
        </p:spPr>
        <p:txBody>
          <a:bodyPr anchor="t" rtlCol="false" tIns="0" lIns="0" bIns="0" rIns="0">
            <a:spAutoFit/>
          </a:bodyPr>
          <a:lstStyle/>
          <a:p>
            <a:pPr algn="ctr">
              <a:lnSpc>
                <a:spcPts val="12880"/>
              </a:lnSpc>
            </a:pPr>
            <a:r>
              <a:rPr lang="en-US" sz="9200" b="true">
                <a:solidFill>
                  <a:srgbClr val="844636"/>
                </a:solidFill>
                <a:latin typeface="Open Sans Bold"/>
                <a:ea typeface="Open Sans Bold"/>
                <a:cs typeface="Open Sans Bold"/>
                <a:sym typeface="Open Sans Bold"/>
              </a:rPr>
              <a:t>Hvala na pažnji</a:t>
            </a:r>
          </a:p>
          <a:p>
            <a:pPr algn="ctr">
              <a:lnSpc>
                <a:spcPts val="8680"/>
              </a:lnSpc>
            </a:pPr>
          </a:p>
          <a:p>
            <a:pPr algn="ctr">
              <a:lnSpc>
                <a:spcPts val="8680"/>
              </a:lnSpc>
            </a:pPr>
            <a:r>
              <a:rPr lang="en-US" sz="6200" b="true">
                <a:solidFill>
                  <a:srgbClr val="844636"/>
                </a:solidFill>
                <a:latin typeface="Open Sans Bold"/>
                <a:ea typeface="Open Sans Bold"/>
                <a:cs typeface="Open Sans Bold"/>
                <a:sym typeface="Open Sans Bold"/>
              </a:rPr>
              <a:t>Pripremila učiteljica:</a:t>
            </a:r>
          </a:p>
          <a:p>
            <a:pPr algn="ctr">
              <a:lnSpc>
                <a:spcPts val="8680"/>
              </a:lnSpc>
            </a:pPr>
          </a:p>
          <a:p>
            <a:pPr algn="ctr">
              <a:lnSpc>
                <a:spcPts val="8680"/>
              </a:lnSpc>
            </a:pPr>
            <a:r>
              <a:rPr lang="en-US" sz="6200" b="true">
                <a:solidFill>
                  <a:srgbClr val="844636"/>
                </a:solidFill>
                <a:latin typeface="Open Sans Bold"/>
                <a:ea typeface="Open Sans Bold"/>
                <a:cs typeface="Open Sans Bold"/>
                <a:sym typeface="Open Sans Bold"/>
              </a:rPr>
              <a:t> Katarina Leš</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2086514" y="6199721"/>
            <a:ext cx="17295702" cy="10886590"/>
          </a:xfrm>
          <a:custGeom>
            <a:avLst/>
            <a:gdLst/>
            <a:ahLst/>
            <a:cxnLst/>
            <a:rect r="r" b="b" t="t" l="l"/>
            <a:pathLst>
              <a:path h="10886590" w="17295702">
                <a:moveTo>
                  <a:pt x="0" y="0"/>
                </a:moveTo>
                <a:lnTo>
                  <a:pt x="17295702" y="0"/>
                </a:lnTo>
                <a:lnTo>
                  <a:pt x="17295702" y="10886589"/>
                </a:lnTo>
                <a:lnTo>
                  <a:pt x="0" y="10886589"/>
                </a:lnTo>
                <a:lnTo>
                  <a:pt x="0" y="0"/>
                </a:lnTo>
                <a:close/>
              </a:path>
            </a:pathLst>
          </a:custGeom>
          <a:blipFill>
            <a:blip r:embed="rId3"/>
            <a:stretch>
              <a:fillRect l="0" t="0" r="0" b="0"/>
            </a:stretch>
          </a:blipFill>
        </p:spPr>
      </p:sp>
      <p:grpSp>
        <p:nvGrpSpPr>
          <p:cNvPr name="Group 4" id="4"/>
          <p:cNvGrpSpPr/>
          <p:nvPr/>
        </p:nvGrpSpPr>
        <p:grpSpPr>
          <a:xfrm rot="0">
            <a:off x="1155290" y="2182871"/>
            <a:ext cx="8642688" cy="6095760"/>
            <a:chOff x="0" y="0"/>
            <a:chExt cx="2002648" cy="1412484"/>
          </a:xfrm>
        </p:grpSpPr>
        <p:sp>
          <p:nvSpPr>
            <p:cNvPr name="Freeform 5" id="5"/>
            <p:cNvSpPr/>
            <p:nvPr/>
          </p:nvSpPr>
          <p:spPr>
            <a:xfrm flipH="false" flipV="false" rot="0">
              <a:off x="0" y="0"/>
              <a:ext cx="2002648" cy="1412484"/>
            </a:xfrm>
            <a:custGeom>
              <a:avLst/>
              <a:gdLst/>
              <a:ahLst/>
              <a:cxnLst/>
              <a:rect r="r" b="b" t="t" l="l"/>
              <a:pathLst>
                <a:path h="1412484" w="2002648">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name="TextBox 6" id="6"/>
            <p:cNvSpPr txBox="true"/>
            <p:nvPr/>
          </p:nvSpPr>
          <p:spPr>
            <a:xfrm>
              <a:off x="0" y="-38100"/>
              <a:ext cx="2002648" cy="1450584"/>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8" id="8"/>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sp>
        <p:nvSpPr>
          <p:cNvPr name="TextBox 9" id="9"/>
          <p:cNvSpPr txBox="true"/>
          <p:nvPr/>
        </p:nvSpPr>
        <p:spPr>
          <a:xfrm rot="0">
            <a:off x="-396671" y="211422"/>
            <a:ext cx="12531708" cy="4208717"/>
          </a:xfrm>
          <a:prstGeom prst="rect">
            <a:avLst/>
          </a:prstGeom>
        </p:spPr>
        <p:txBody>
          <a:bodyPr anchor="t" rtlCol="false" tIns="0" lIns="0" bIns="0" rIns="0">
            <a:spAutoFit/>
          </a:bodyPr>
          <a:lstStyle/>
          <a:p>
            <a:pPr algn="ctr">
              <a:lnSpc>
                <a:spcPts val="11028"/>
              </a:lnSpc>
            </a:pPr>
            <a:r>
              <a:rPr lang="en-US" sz="7877" b="true">
                <a:solidFill>
                  <a:srgbClr val="529562"/>
                </a:solidFill>
                <a:latin typeface="Arimo Bold"/>
                <a:ea typeface="Arimo Bold"/>
                <a:cs typeface="Arimo Bold"/>
                <a:sym typeface="Arimo Bold"/>
              </a:rPr>
              <a:t>CILJEVI PROJEKTA:</a:t>
            </a:r>
          </a:p>
          <a:p>
            <a:pPr algn="ctr">
              <a:lnSpc>
                <a:spcPts val="11168"/>
              </a:lnSpc>
            </a:pPr>
            <a:r>
              <a:rPr lang="en-US" sz="7977">
                <a:solidFill>
                  <a:srgbClr val="529562"/>
                </a:solidFill>
                <a:latin typeface="Arimo"/>
                <a:ea typeface="Arimo"/>
                <a:cs typeface="Arimo"/>
                <a:sym typeface="Arimo"/>
              </a:rPr>
              <a:t> </a:t>
            </a:r>
          </a:p>
          <a:p>
            <a:pPr algn="ctr">
              <a:lnSpc>
                <a:spcPts val="11168"/>
              </a:lnSpc>
              <a:spcBef>
                <a:spcPct val="0"/>
              </a:spcBef>
            </a:pPr>
          </a:p>
        </p:txBody>
      </p:sp>
      <p:sp>
        <p:nvSpPr>
          <p:cNvPr name="Freeform 10" id="10"/>
          <p:cNvSpPr/>
          <p:nvPr/>
        </p:nvSpPr>
        <p:spPr>
          <a:xfrm flipH="false" flipV="false" rot="0">
            <a:off x="12135037" y="971490"/>
            <a:ext cx="8608171" cy="6897297"/>
          </a:xfrm>
          <a:custGeom>
            <a:avLst/>
            <a:gdLst/>
            <a:ahLst/>
            <a:cxnLst/>
            <a:rect r="r" b="b" t="t" l="l"/>
            <a:pathLst>
              <a:path h="6897297" w="8608171">
                <a:moveTo>
                  <a:pt x="0" y="0"/>
                </a:moveTo>
                <a:lnTo>
                  <a:pt x="8608171" y="0"/>
                </a:lnTo>
                <a:lnTo>
                  <a:pt x="8608171" y="6897297"/>
                </a:lnTo>
                <a:lnTo>
                  <a:pt x="0" y="6897297"/>
                </a:lnTo>
                <a:lnTo>
                  <a:pt x="0" y="0"/>
                </a:lnTo>
                <a:close/>
              </a:path>
            </a:pathLst>
          </a:custGeom>
          <a:blipFill>
            <a:blip r:embed="rId6"/>
            <a:stretch>
              <a:fillRect l="0" t="0" r="0" b="0"/>
            </a:stretch>
          </a:blipFill>
        </p:spPr>
      </p:sp>
      <p:sp>
        <p:nvSpPr>
          <p:cNvPr name="TextBox 11" id="11"/>
          <p:cNvSpPr txBox="true"/>
          <p:nvPr/>
        </p:nvSpPr>
        <p:spPr>
          <a:xfrm rot="0">
            <a:off x="0" y="2309524"/>
            <a:ext cx="13184077" cy="5747204"/>
          </a:xfrm>
          <a:prstGeom prst="rect">
            <a:avLst/>
          </a:prstGeom>
        </p:spPr>
        <p:txBody>
          <a:bodyPr anchor="t" rtlCol="false" tIns="0" lIns="0" bIns="0" rIns="0">
            <a:spAutoFit/>
          </a:bodyPr>
          <a:lstStyle/>
          <a:p>
            <a:pPr algn="ctr">
              <a:lnSpc>
                <a:spcPts val="5049"/>
              </a:lnSpc>
              <a:spcBef>
                <a:spcPct val="0"/>
              </a:spcBef>
            </a:pPr>
            <a:r>
              <a:rPr lang="en-US" sz="3607">
                <a:solidFill>
                  <a:srgbClr val="529562"/>
                </a:solidFill>
                <a:latin typeface="Arimo"/>
                <a:ea typeface="Arimo"/>
                <a:cs typeface="Arimo"/>
                <a:sym typeface="Arimo"/>
              </a:rPr>
              <a:t>-</a:t>
            </a:r>
            <a:r>
              <a:rPr lang="en-US" b="true" sz="3607">
                <a:solidFill>
                  <a:srgbClr val="529562"/>
                </a:solidFill>
                <a:latin typeface="Arimo Bold"/>
                <a:ea typeface="Arimo Bold"/>
                <a:cs typeface="Arimo Bold"/>
                <a:sym typeface="Arimo Bold"/>
              </a:rPr>
              <a:t> Poticati i promovirati knjigu i čitanje, </a:t>
            </a:r>
          </a:p>
          <a:p>
            <a:pPr algn="ctr">
              <a:lnSpc>
                <a:spcPts val="5049"/>
              </a:lnSpc>
              <a:spcBef>
                <a:spcPct val="0"/>
              </a:spcBef>
            </a:pPr>
            <a:r>
              <a:rPr lang="en-US" b="true" sz="3607">
                <a:solidFill>
                  <a:srgbClr val="529562"/>
                </a:solidFill>
                <a:latin typeface="Arimo Bold"/>
                <a:ea typeface="Arimo Bold"/>
                <a:cs typeface="Arimo Bold"/>
                <a:sym typeface="Arimo Bold"/>
              </a:rPr>
              <a:t>- unaprijediti čitalačke sposobnosti i vještine, </a:t>
            </a:r>
          </a:p>
          <a:p>
            <a:pPr algn="ctr">
              <a:lnSpc>
                <a:spcPts val="5049"/>
              </a:lnSpc>
              <a:spcBef>
                <a:spcPct val="0"/>
              </a:spcBef>
            </a:pPr>
            <a:r>
              <a:rPr lang="en-US" b="true" sz="3607">
                <a:solidFill>
                  <a:srgbClr val="529562"/>
                </a:solidFill>
                <a:latin typeface="Arimo Bold"/>
                <a:ea typeface="Arimo Bold"/>
                <a:cs typeface="Arimo Bold"/>
                <a:sym typeface="Arimo Bold"/>
              </a:rPr>
              <a:t>- upoznati slovensku dječju književnost, jezik i kulturu, </a:t>
            </a:r>
          </a:p>
          <a:p>
            <a:pPr algn="ctr">
              <a:lnSpc>
                <a:spcPts val="5049"/>
              </a:lnSpc>
              <a:spcBef>
                <a:spcPct val="0"/>
              </a:spcBef>
            </a:pPr>
            <a:r>
              <a:rPr lang="en-US" b="true" sz="3607">
                <a:solidFill>
                  <a:srgbClr val="529562"/>
                </a:solidFill>
                <a:latin typeface="Arimo Bold"/>
                <a:ea typeface="Arimo Bold"/>
                <a:cs typeface="Arimo Bold"/>
                <a:sym typeface="Arimo Bold"/>
              </a:rPr>
              <a:t>- promovirati hrvatsku dječju književnost, jezik i kulturu, </a:t>
            </a:r>
          </a:p>
          <a:p>
            <a:pPr algn="ctr">
              <a:lnSpc>
                <a:spcPts val="5049"/>
              </a:lnSpc>
              <a:spcBef>
                <a:spcPct val="0"/>
              </a:spcBef>
            </a:pPr>
            <a:r>
              <a:rPr lang="en-US" b="true" sz="3607">
                <a:solidFill>
                  <a:srgbClr val="529562"/>
                </a:solidFill>
                <a:latin typeface="Arimo Bold"/>
                <a:ea typeface="Arimo Bold"/>
                <a:cs typeface="Arimo Bold"/>
                <a:sym typeface="Arimo Bold"/>
              </a:rPr>
              <a:t>- unaprijediti različite vrste pismenosti, </a:t>
            </a:r>
          </a:p>
          <a:p>
            <a:pPr algn="ctr">
              <a:lnSpc>
                <a:spcPts val="5049"/>
              </a:lnSpc>
              <a:spcBef>
                <a:spcPct val="0"/>
              </a:spcBef>
            </a:pPr>
            <a:r>
              <a:rPr lang="en-US" b="true" sz="3607">
                <a:solidFill>
                  <a:srgbClr val="529562"/>
                </a:solidFill>
                <a:latin typeface="Arimo Bold"/>
                <a:ea typeface="Arimo Bold"/>
                <a:cs typeface="Arimo Bold"/>
                <a:sym typeface="Arimo Bold"/>
              </a:rPr>
              <a:t>- ovladati jednostavnijim elementima istraživačkog rada, unaprijediti vještine i sposobnosti javnog nastupa, </a:t>
            </a:r>
          </a:p>
          <a:p>
            <a:pPr algn="ctr">
              <a:lnSpc>
                <a:spcPts val="5049"/>
              </a:lnSpc>
              <a:spcBef>
                <a:spcPct val="0"/>
              </a:spcBef>
            </a:pPr>
            <a:r>
              <a:rPr lang="en-US" b="true" sz="3607">
                <a:solidFill>
                  <a:srgbClr val="529562"/>
                </a:solidFill>
                <a:latin typeface="Arimo Bold"/>
                <a:ea typeface="Arimo Bold"/>
                <a:cs typeface="Arimo Bold"/>
                <a:sym typeface="Arimo Bold"/>
              </a:rPr>
              <a:t>- razmijeniti iskustva s vršnjacima iz susjedne zemlje,</a:t>
            </a:r>
          </a:p>
          <a:p>
            <a:pPr algn="ctr">
              <a:lnSpc>
                <a:spcPts val="5049"/>
              </a:lnSpc>
              <a:spcBef>
                <a:spcPct val="0"/>
              </a:spcBef>
            </a:pPr>
            <a:r>
              <a:rPr lang="en-US" b="true" sz="3607">
                <a:solidFill>
                  <a:srgbClr val="529562"/>
                </a:solidFill>
                <a:latin typeface="Arimo Bold"/>
                <a:ea typeface="Arimo Bold"/>
                <a:cs typeface="Arimo Bold"/>
                <a:sym typeface="Arimo Bold"/>
              </a:rPr>
              <a:t>- upoznati znamenitosti kraja partnerske škole iz Ribnice.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268992" y="4128100"/>
            <a:ext cx="19184045" cy="9314518"/>
          </a:xfrm>
          <a:custGeom>
            <a:avLst/>
            <a:gdLst/>
            <a:ahLst/>
            <a:cxnLst/>
            <a:rect r="r" b="b" t="t" l="l"/>
            <a:pathLst>
              <a:path h="9314518" w="19184045">
                <a:moveTo>
                  <a:pt x="0" y="0"/>
                </a:moveTo>
                <a:lnTo>
                  <a:pt x="19184046" y="0"/>
                </a:lnTo>
                <a:lnTo>
                  <a:pt x="19184046" y="9314518"/>
                </a:lnTo>
                <a:lnTo>
                  <a:pt x="0" y="9314518"/>
                </a:lnTo>
                <a:lnTo>
                  <a:pt x="0" y="0"/>
                </a:lnTo>
                <a:close/>
              </a:path>
            </a:pathLst>
          </a:custGeom>
          <a:blipFill>
            <a:blip r:embed="rId3"/>
            <a:stretch>
              <a:fillRect l="0" t="0" r="0" b="0"/>
            </a:stretch>
          </a:blipFill>
        </p:spPr>
      </p:sp>
      <p:grpSp>
        <p:nvGrpSpPr>
          <p:cNvPr name="Group 4" id="4"/>
          <p:cNvGrpSpPr/>
          <p:nvPr/>
        </p:nvGrpSpPr>
        <p:grpSpPr>
          <a:xfrm rot="0">
            <a:off x="1201551" y="1679254"/>
            <a:ext cx="7334731" cy="7280756"/>
            <a:chOff x="0" y="0"/>
            <a:chExt cx="1699573" cy="1687066"/>
          </a:xfrm>
        </p:grpSpPr>
        <p:sp>
          <p:nvSpPr>
            <p:cNvPr name="Freeform 5" id="5"/>
            <p:cNvSpPr/>
            <p:nvPr/>
          </p:nvSpPr>
          <p:spPr>
            <a:xfrm flipH="false" flipV="false" rot="0">
              <a:off x="0" y="0"/>
              <a:ext cx="1699573" cy="1687066"/>
            </a:xfrm>
            <a:custGeom>
              <a:avLst/>
              <a:gdLst/>
              <a:ahLst/>
              <a:cxnLst/>
              <a:rect r="r" b="b" t="t" l="l"/>
              <a:pathLst>
                <a:path h="1687066" w="1699573">
                  <a:moveTo>
                    <a:pt x="35888" y="0"/>
                  </a:moveTo>
                  <a:lnTo>
                    <a:pt x="1663686" y="0"/>
                  </a:lnTo>
                  <a:cubicBezTo>
                    <a:pt x="1683506" y="0"/>
                    <a:pt x="1699573" y="16067"/>
                    <a:pt x="1699573" y="35888"/>
                  </a:cubicBezTo>
                  <a:lnTo>
                    <a:pt x="1699573" y="1651179"/>
                  </a:lnTo>
                  <a:cubicBezTo>
                    <a:pt x="1699573" y="1660697"/>
                    <a:pt x="1695792" y="1669825"/>
                    <a:pt x="1689062" y="1676555"/>
                  </a:cubicBezTo>
                  <a:cubicBezTo>
                    <a:pt x="1682332" y="1683285"/>
                    <a:pt x="1673204" y="1687066"/>
                    <a:pt x="1663686" y="1687066"/>
                  </a:cubicBezTo>
                  <a:lnTo>
                    <a:pt x="35888" y="1687066"/>
                  </a:lnTo>
                  <a:cubicBezTo>
                    <a:pt x="16067" y="1687066"/>
                    <a:pt x="0" y="1670999"/>
                    <a:pt x="0" y="1651179"/>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name="TextBox 6" id="6"/>
            <p:cNvSpPr txBox="true"/>
            <p:nvPr/>
          </p:nvSpPr>
          <p:spPr>
            <a:xfrm>
              <a:off x="0" y="-66675"/>
              <a:ext cx="1699573" cy="1753741"/>
            </a:xfrm>
            <a:prstGeom prst="rect">
              <a:avLst/>
            </a:prstGeom>
          </p:spPr>
          <p:txBody>
            <a:bodyPr anchor="ctr" rtlCol="false" tIns="50800" lIns="50800" bIns="50800" rIns="50800"/>
            <a:lstStyle/>
            <a:p>
              <a:pPr algn="ctr">
                <a:lnSpc>
                  <a:spcPts val="5039"/>
                </a:lnSpc>
              </a:pPr>
            </a:p>
            <a:p>
              <a:pPr algn="ctr">
                <a:lnSpc>
                  <a:spcPts val="5039"/>
                </a:lnSpc>
              </a:pPr>
              <a:r>
                <a:rPr lang="en-US" sz="3599" b="true">
                  <a:solidFill>
                    <a:srgbClr val="529562"/>
                  </a:solidFill>
                  <a:latin typeface="Arimo Bold"/>
                  <a:ea typeface="Arimo Bold"/>
                  <a:cs typeface="Arimo Bold"/>
                  <a:sym typeface="Arimo Bold"/>
                </a:rPr>
                <a:t>Projekt se provodi u hrvatskim i slovenskim školskim knjižnicama. Na početku školske godine voditelji povezuju dvije škole (hrvatsku i slovensku) u partnerstvo, nakon čega slijedi njihova suradnja na provedbi projekta kroz cikluse koji se održavaju tijekom nastavne godine.</a:t>
              </a:r>
              <a:r>
                <a:rPr lang="en-US" sz="3599" b="true">
                  <a:solidFill>
                    <a:srgbClr val="529562"/>
                  </a:solidFill>
                  <a:latin typeface="Arimo Bold"/>
                  <a:ea typeface="Arimo Bold"/>
                  <a:cs typeface="Arimo Bold"/>
                  <a:sym typeface="Arimo Bold"/>
                </a:rPr>
                <a:t> </a:t>
              </a:r>
            </a:p>
          </p:txBody>
        </p:sp>
      </p:grpSp>
      <p:sp>
        <p:nvSpPr>
          <p:cNvPr name="Freeform 7" id="7"/>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8" id="8"/>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grpSp>
        <p:nvGrpSpPr>
          <p:cNvPr name="Group 9" id="9"/>
          <p:cNvGrpSpPr/>
          <p:nvPr/>
        </p:nvGrpSpPr>
        <p:grpSpPr>
          <a:xfrm rot="0">
            <a:off x="9144000" y="1551218"/>
            <a:ext cx="7334731" cy="7918931"/>
            <a:chOff x="0" y="0"/>
            <a:chExt cx="1699573" cy="1834942"/>
          </a:xfrm>
        </p:grpSpPr>
        <p:sp>
          <p:nvSpPr>
            <p:cNvPr name="Freeform 10" id="10"/>
            <p:cNvSpPr/>
            <p:nvPr/>
          </p:nvSpPr>
          <p:spPr>
            <a:xfrm flipH="false" flipV="false" rot="0">
              <a:off x="0" y="0"/>
              <a:ext cx="1699573" cy="1834942"/>
            </a:xfrm>
            <a:custGeom>
              <a:avLst/>
              <a:gdLst/>
              <a:ahLst/>
              <a:cxnLst/>
              <a:rect r="r" b="b" t="t" l="l"/>
              <a:pathLst>
                <a:path h="1834942" w="1699573">
                  <a:moveTo>
                    <a:pt x="35888" y="0"/>
                  </a:moveTo>
                  <a:lnTo>
                    <a:pt x="1663686" y="0"/>
                  </a:lnTo>
                  <a:cubicBezTo>
                    <a:pt x="1683506" y="0"/>
                    <a:pt x="1699573" y="16067"/>
                    <a:pt x="1699573" y="35888"/>
                  </a:cubicBezTo>
                  <a:lnTo>
                    <a:pt x="1699573" y="1799054"/>
                  </a:lnTo>
                  <a:cubicBezTo>
                    <a:pt x="1699573" y="1808572"/>
                    <a:pt x="1695792" y="1817700"/>
                    <a:pt x="1689062" y="1824430"/>
                  </a:cubicBezTo>
                  <a:cubicBezTo>
                    <a:pt x="1682332" y="1831161"/>
                    <a:pt x="1673204" y="1834942"/>
                    <a:pt x="1663686" y="1834942"/>
                  </a:cubicBezTo>
                  <a:lnTo>
                    <a:pt x="35888" y="1834942"/>
                  </a:lnTo>
                  <a:cubicBezTo>
                    <a:pt x="26370" y="1834942"/>
                    <a:pt x="17241" y="1831161"/>
                    <a:pt x="10511" y="1824430"/>
                  </a:cubicBezTo>
                  <a:cubicBezTo>
                    <a:pt x="3781" y="1817700"/>
                    <a:pt x="0" y="1808572"/>
                    <a:pt x="0" y="1799054"/>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name="TextBox 11" id="11"/>
            <p:cNvSpPr txBox="true"/>
            <p:nvPr/>
          </p:nvSpPr>
          <p:spPr>
            <a:xfrm>
              <a:off x="0" y="-66675"/>
              <a:ext cx="1699573" cy="1901617"/>
            </a:xfrm>
            <a:prstGeom prst="rect">
              <a:avLst/>
            </a:prstGeom>
          </p:spPr>
          <p:txBody>
            <a:bodyPr anchor="ctr" rtlCol="false" tIns="50800" lIns="50800" bIns="50800" rIns="50800"/>
            <a:lstStyle/>
            <a:p>
              <a:pPr algn="ctr">
                <a:lnSpc>
                  <a:spcPts val="5039"/>
                </a:lnSpc>
              </a:pPr>
            </a:p>
            <a:p>
              <a:pPr algn="ctr">
                <a:lnSpc>
                  <a:spcPts val="5039"/>
                </a:lnSpc>
              </a:pPr>
              <a:r>
                <a:rPr lang="en-US" sz="3599" b="true">
                  <a:solidFill>
                    <a:srgbClr val="529562"/>
                  </a:solidFill>
                  <a:latin typeface="Arimo Bold"/>
                  <a:ea typeface="Arimo Bold"/>
                  <a:cs typeface="Arimo Bold"/>
                  <a:sym typeface="Arimo Bold"/>
                </a:rPr>
                <a:t>Projekt pored čitanja, obrade književnog djela uz predmetno i međupredmetno povezivanje sadrži i poučavanje i učenje metoda istraživačkog rada. Učenici istražuju povijest, kulturu i znamenitosti kraja škole partnera, a svoja stečena znanja prenose javnom prezentacijom i uporabom informacijsko-komunikacijske tehnologije. </a:t>
              </a:r>
            </a:p>
          </p:txBody>
        </p:sp>
      </p:grpSp>
      <p:sp>
        <p:nvSpPr>
          <p:cNvPr name="TextBox 12" id="12"/>
          <p:cNvSpPr txBox="true"/>
          <p:nvPr/>
        </p:nvSpPr>
        <p:spPr>
          <a:xfrm rot="0">
            <a:off x="5241817" y="176903"/>
            <a:ext cx="6588931" cy="1855994"/>
          </a:xfrm>
          <a:prstGeom prst="rect">
            <a:avLst/>
          </a:prstGeom>
        </p:spPr>
        <p:txBody>
          <a:bodyPr anchor="t" rtlCol="false" tIns="0" lIns="0" bIns="0" rIns="0">
            <a:spAutoFit/>
          </a:bodyPr>
          <a:lstStyle/>
          <a:p>
            <a:pPr algn="ctr" marL="0" indent="0" lvl="0">
              <a:lnSpc>
                <a:spcPts val="6937"/>
              </a:lnSpc>
              <a:spcBef>
                <a:spcPct val="0"/>
              </a:spcBef>
            </a:pPr>
            <a:r>
              <a:rPr lang="en-US" b="true" sz="7459">
                <a:solidFill>
                  <a:srgbClr val="257167"/>
                </a:solidFill>
                <a:latin typeface="Arimo Bold"/>
                <a:ea typeface="Arimo Bold"/>
                <a:cs typeface="Arimo Bold"/>
                <a:sym typeface="Arimo Bold"/>
              </a:rPr>
              <a:t>SAŽETAK PROJEKTA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777" r="0" b="-4777"/>
            </a:stretch>
          </a:blipFill>
        </p:spPr>
      </p:sp>
      <p:sp>
        <p:nvSpPr>
          <p:cNvPr name="Freeform 3" id="3"/>
          <p:cNvSpPr/>
          <p:nvPr/>
        </p:nvSpPr>
        <p:spPr>
          <a:xfrm flipH="false" flipV="false" rot="0">
            <a:off x="-302128" y="4881248"/>
            <a:ext cx="18892255" cy="8910430"/>
          </a:xfrm>
          <a:custGeom>
            <a:avLst/>
            <a:gdLst/>
            <a:ahLst/>
            <a:cxnLst/>
            <a:rect r="r" b="b" t="t" l="l"/>
            <a:pathLst>
              <a:path h="8910430" w="18892255">
                <a:moveTo>
                  <a:pt x="0" y="0"/>
                </a:moveTo>
                <a:lnTo>
                  <a:pt x="18892256" y="0"/>
                </a:lnTo>
                <a:lnTo>
                  <a:pt x="18892256" y="8910431"/>
                </a:lnTo>
                <a:lnTo>
                  <a:pt x="0" y="8910431"/>
                </a:lnTo>
                <a:lnTo>
                  <a:pt x="0" y="0"/>
                </a:lnTo>
                <a:close/>
              </a:path>
            </a:pathLst>
          </a:custGeom>
          <a:blipFill>
            <a:blip r:embed="rId3"/>
            <a:stretch>
              <a:fillRect l="0" t="0" r="0" b="0"/>
            </a:stretch>
          </a:blipFill>
        </p:spPr>
      </p:sp>
      <p:grpSp>
        <p:nvGrpSpPr>
          <p:cNvPr name="Group 4" id="4"/>
          <p:cNvGrpSpPr/>
          <p:nvPr/>
        </p:nvGrpSpPr>
        <p:grpSpPr>
          <a:xfrm rot="0">
            <a:off x="-302128" y="-398906"/>
            <a:ext cx="14425919" cy="4767323"/>
            <a:chOff x="0" y="0"/>
            <a:chExt cx="2906304" cy="960444"/>
          </a:xfrm>
        </p:grpSpPr>
        <p:sp>
          <p:nvSpPr>
            <p:cNvPr name="Freeform 5" id="5"/>
            <p:cNvSpPr/>
            <p:nvPr/>
          </p:nvSpPr>
          <p:spPr>
            <a:xfrm flipH="false" flipV="false" rot="0">
              <a:off x="0" y="0"/>
              <a:ext cx="2906304" cy="960444"/>
            </a:xfrm>
            <a:custGeom>
              <a:avLst/>
              <a:gdLst/>
              <a:ahLst/>
              <a:cxnLst/>
              <a:rect r="r" b="b" t="t" l="l"/>
              <a:pathLst>
                <a:path h="960444" w="2906304">
                  <a:moveTo>
                    <a:pt x="18247" y="0"/>
                  </a:moveTo>
                  <a:lnTo>
                    <a:pt x="2888057" y="0"/>
                  </a:lnTo>
                  <a:cubicBezTo>
                    <a:pt x="2898135" y="0"/>
                    <a:pt x="2906304" y="8169"/>
                    <a:pt x="2906304" y="18247"/>
                  </a:cubicBezTo>
                  <a:lnTo>
                    <a:pt x="2906304" y="942198"/>
                  </a:lnTo>
                  <a:cubicBezTo>
                    <a:pt x="2906304" y="952275"/>
                    <a:pt x="2898135" y="960444"/>
                    <a:pt x="2888057" y="960444"/>
                  </a:cubicBezTo>
                  <a:lnTo>
                    <a:pt x="18247" y="960444"/>
                  </a:lnTo>
                  <a:cubicBezTo>
                    <a:pt x="8169" y="960444"/>
                    <a:pt x="0" y="952275"/>
                    <a:pt x="0" y="942198"/>
                  </a:cubicBezTo>
                  <a:lnTo>
                    <a:pt x="0" y="18247"/>
                  </a:lnTo>
                  <a:cubicBezTo>
                    <a:pt x="0" y="8169"/>
                    <a:pt x="8169" y="0"/>
                    <a:pt x="18247" y="0"/>
                  </a:cubicBezTo>
                  <a:close/>
                </a:path>
              </a:pathLst>
            </a:custGeom>
            <a:solidFill>
              <a:srgbClr val="FFFFFF"/>
            </a:solidFill>
          </p:spPr>
        </p:sp>
        <p:sp>
          <p:nvSpPr>
            <p:cNvPr name="TextBox 6" id="6"/>
            <p:cNvSpPr txBox="true"/>
            <p:nvPr/>
          </p:nvSpPr>
          <p:spPr>
            <a:xfrm>
              <a:off x="0" y="-180975"/>
              <a:ext cx="2906304" cy="1141419"/>
            </a:xfrm>
            <a:prstGeom prst="rect">
              <a:avLst/>
            </a:prstGeom>
          </p:spPr>
          <p:txBody>
            <a:bodyPr anchor="ctr" rtlCol="false" tIns="50800" lIns="50800" bIns="50800" rIns="50800"/>
            <a:lstStyle/>
            <a:p>
              <a:pPr algn="ctr">
                <a:lnSpc>
                  <a:spcPts val="11199"/>
                </a:lnSpc>
              </a:pPr>
              <a:r>
                <a:rPr lang="en-US" sz="7999" b="true">
                  <a:solidFill>
                    <a:srgbClr val="529562"/>
                  </a:solidFill>
                  <a:latin typeface="Arimo Bold"/>
                  <a:ea typeface="Arimo Bold"/>
                  <a:cs typeface="Arimo Bold"/>
                  <a:sym typeface="Arimo Bold"/>
                </a:rPr>
                <a:t>TIJEK AKTIVNOSTI:</a:t>
              </a:r>
            </a:p>
            <a:p>
              <a:pPr algn="ctr">
                <a:lnSpc>
                  <a:spcPts val="10499"/>
                </a:lnSpc>
              </a:pPr>
            </a:p>
          </p:txBody>
        </p:sp>
      </p:grpSp>
      <p:grpSp>
        <p:nvGrpSpPr>
          <p:cNvPr name="Group 7" id="7"/>
          <p:cNvGrpSpPr/>
          <p:nvPr/>
        </p:nvGrpSpPr>
        <p:grpSpPr>
          <a:xfrm rot="0">
            <a:off x="7232113" y="3929815"/>
            <a:ext cx="4846707" cy="4535512"/>
            <a:chOff x="0" y="0"/>
            <a:chExt cx="976437" cy="913743"/>
          </a:xfrm>
        </p:grpSpPr>
        <p:sp>
          <p:nvSpPr>
            <p:cNvPr name="Freeform 8" id="8"/>
            <p:cNvSpPr/>
            <p:nvPr/>
          </p:nvSpPr>
          <p:spPr>
            <a:xfrm flipH="false" flipV="false" rot="0">
              <a:off x="0" y="0"/>
              <a:ext cx="976437" cy="913743"/>
            </a:xfrm>
            <a:custGeom>
              <a:avLst/>
              <a:gdLst/>
              <a:ahLst/>
              <a:cxnLst/>
              <a:rect r="r" b="b" t="t" l="l"/>
              <a:pathLst>
                <a:path h="913743" w="976437">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name="TextBox 9" id="9"/>
            <p:cNvSpPr txBox="true"/>
            <p:nvPr/>
          </p:nvSpPr>
          <p:spPr>
            <a:xfrm>
              <a:off x="0" y="-38100"/>
              <a:ext cx="976437" cy="951843"/>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2078820" y="3605315"/>
            <a:ext cx="4846707" cy="4535512"/>
            <a:chOff x="0" y="0"/>
            <a:chExt cx="976437" cy="913743"/>
          </a:xfrm>
        </p:grpSpPr>
        <p:sp>
          <p:nvSpPr>
            <p:cNvPr name="Freeform 11" id="11"/>
            <p:cNvSpPr/>
            <p:nvPr/>
          </p:nvSpPr>
          <p:spPr>
            <a:xfrm flipH="false" flipV="false" rot="0">
              <a:off x="0" y="0"/>
              <a:ext cx="976437" cy="913743"/>
            </a:xfrm>
            <a:custGeom>
              <a:avLst/>
              <a:gdLst/>
              <a:ahLst/>
              <a:cxnLst/>
              <a:rect r="r" b="b" t="t" l="l"/>
              <a:pathLst>
                <a:path h="913743" w="976437">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name="TextBox 12" id="12"/>
            <p:cNvSpPr txBox="true"/>
            <p:nvPr/>
          </p:nvSpPr>
          <p:spPr>
            <a:xfrm>
              <a:off x="0" y="-38100"/>
              <a:ext cx="976437" cy="951843"/>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14" id="14"/>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sp>
        <p:nvSpPr>
          <p:cNvPr name="Freeform 15" id="15"/>
          <p:cNvSpPr/>
          <p:nvPr/>
        </p:nvSpPr>
        <p:spPr>
          <a:xfrm flipH="false" flipV="false" rot="0">
            <a:off x="2472762" y="2430558"/>
            <a:ext cx="13437192" cy="6034770"/>
          </a:xfrm>
          <a:custGeom>
            <a:avLst/>
            <a:gdLst/>
            <a:ahLst/>
            <a:cxnLst/>
            <a:rect r="r" b="b" t="t" l="l"/>
            <a:pathLst>
              <a:path h="6034770" w="13437192">
                <a:moveTo>
                  <a:pt x="0" y="0"/>
                </a:moveTo>
                <a:lnTo>
                  <a:pt x="13437192" y="0"/>
                </a:lnTo>
                <a:lnTo>
                  <a:pt x="13437192" y="6034769"/>
                </a:lnTo>
                <a:lnTo>
                  <a:pt x="0" y="6034769"/>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777" r="0" b="-4777"/>
            </a:stretch>
          </a:blipFill>
        </p:spPr>
      </p:sp>
      <p:sp>
        <p:nvSpPr>
          <p:cNvPr name="Freeform 3" id="3"/>
          <p:cNvSpPr/>
          <p:nvPr/>
        </p:nvSpPr>
        <p:spPr>
          <a:xfrm flipH="false" flipV="false" rot="0">
            <a:off x="-254521" y="6248721"/>
            <a:ext cx="19306203" cy="4935869"/>
          </a:xfrm>
          <a:custGeom>
            <a:avLst/>
            <a:gdLst/>
            <a:ahLst/>
            <a:cxnLst/>
            <a:rect r="r" b="b" t="t" l="l"/>
            <a:pathLst>
              <a:path h="4935869" w="19306203">
                <a:moveTo>
                  <a:pt x="0" y="0"/>
                </a:moveTo>
                <a:lnTo>
                  <a:pt x="19306202" y="0"/>
                </a:lnTo>
                <a:lnTo>
                  <a:pt x="19306202" y="4935868"/>
                </a:lnTo>
                <a:lnTo>
                  <a:pt x="0" y="4935868"/>
                </a:lnTo>
                <a:lnTo>
                  <a:pt x="0" y="0"/>
                </a:lnTo>
                <a:close/>
              </a:path>
            </a:pathLst>
          </a:custGeom>
          <a:blipFill>
            <a:blip r:embed="rId3"/>
            <a:stretch>
              <a:fillRect l="0" t="-74641" r="-44134" b="-91257"/>
            </a:stretch>
          </a:blipFill>
        </p:spPr>
      </p:sp>
      <p:sp>
        <p:nvSpPr>
          <p:cNvPr name="Freeform 4" id="4"/>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5" id="5"/>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sp>
        <p:nvSpPr>
          <p:cNvPr name="Freeform 6" id="6"/>
          <p:cNvSpPr/>
          <p:nvPr/>
        </p:nvSpPr>
        <p:spPr>
          <a:xfrm flipH="false" flipV="false" rot="0">
            <a:off x="2814348" y="2790847"/>
            <a:ext cx="13168463" cy="5925808"/>
          </a:xfrm>
          <a:custGeom>
            <a:avLst/>
            <a:gdLst/>
            <a:ahLst/>
            <a:cxnLst/>
            <a:rect r="r" b="b" t="t" l="l"/>
            <a:pathLst>
              <a:path h="5925808" w="13168463">
                <a:moveTo>
                  <a:pt x="0" y="0"/>
                </a:moveTo>
                <a:lnTo>
                  <a:pt x="13168463" y="0"/>
                </a:lnTo>
                <a:lnTo>
                  <a:pt x="13168463" y="5925808"/>
                </a:lnTo>
                <a:lnTo>
                  <a:pt x="0" y="5925808"/>
                </a:lnTo>
                <a:lnTo>
                  <a:pt x="0" y="0"/>
                </a:lnTo>
                <a:close/>
              </a:path>
            </a:pathLst>
          </a:custGeom>
          <a:blipFill>
            <a:blip r:embed="rId6"/>
            <a:stretch>
              <a:fillRect l="0" t="0" r="0" b="0"/>
            </a:stretch>
          </a:blipFill>
        </p:spPr>
      </p:sp>
      <p:sp>
        <p:nvSpPr>
          <p:cNvPr name="TextBox 7" id="7"/>
          <p:cNvSpPr txBox="true"/>
          <p:nvPr/>
        </p:nvSpPr>
        <p:spPr>
          <a:xfrm rot="0">
            <a:off x="0" y="214656"/>
            <a:ext cx="17744928" cy="2424794"/>
          </a:xfrm>
          <a:prstGeom prst="rect">
            <a:avLst/>
          </a:prstGeom>
        </p:spPr>
        <p:txBody>
          <a:bodyPr anchor="t" rtlCol="false" tIns="0" lIns="0" bIns="0" rIns="0">
            <a:spAutoFit/>
          </a:bodyPr>
          <a:lstStyle/>
          <a:p>
            <a:pPr algn="ctr">
              <a:lnSpc>
                <a:spcPts val="9674"/>
              </a:lnSpc>
              <a:spcBef>
                <a:spcPct val="0"/>
              </a:spcBef>
            </a:pPr>
            <a:r>
              <a:rPr lang="en-US" b="true" sz="6910">
                <a:solidFill>
                  <a:srgbClr val="529562"/>
                </a:solidFill>
                <a:latin typeface="Arimo Bold"/>
                <a:ea typeface="Arimo Bold"/>
                <a:cs typeface="Arimo Bold"/>
                <a:sym typeface="Arimo Bold"/>
              </a:rPr>
              <a:t>3. </a:t>
            </a:r>
            <a:r>
              <a:rPr lang="en-US" b="true" sz="6910">
                <a:solidFill>
                  <a:srgbClr val="529562"/>
                </a:solidFill>
                <a:latin typeface="Arimo Bold"/>
                <a:ea typeface="Arimo Bold"/>
                <a:cs typeface="Arimo Bold"/>
                <a:sym typeface="Arimo Bold"/>
              </a:rPr>
              <a:t>Čitanje slovenskih književnih djela tijekom nastavne godine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268992" y="3747611"/>
            <a:ext cx="18556992" cy="9010061"/>
          </a:xfrm>
          <a:custGeom>
            <a:avLst/>
            <a:gdLst/>
            <a:ahLst/>
            <a:cxnLst/>
            <a:rect r="r" b="b" t="t" l="l"/>
            <a:pathLst>
              <a:path h="9010061" w="18556992">
                <a:moveTo>
                  <a:pt x="0" y="0"/>
                </a:moveTo>
                <a:lnTo>
                  <a:pt x="18556992" y="0"/>
                </a:lnTo>
                <a:lnTo>
                  <a:pt x="18556992" y="9010062"/>
                </a:lnTo>
                <a:lnTo>
                  <a:pt x="0" y="9010062"/>
                </a:lnTo>
                <a:lnTo>
                  <a:pt x="0" y="0"/>
                </a:lnTo>
                <a:close/>
              </a:path>
            </a:pathLst>
          </a:custGeom>
          <a:blipFill>
            <a:blip r:embed="rId3"/>
            <a:stretch>
              <a:fillRect l="0" t="0" r="0" b="0"/>
            </a:stretch>
          </a:blipFill>
        </p:spPr>
      </p:sp>
      <p:sp>
        <p:nvSpPr>
          <p:cNvPr name="Freeform 4" id="4"/>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4"/>
            <a:stretch>
              <a:fillRect l="0" t="0" r="0" b="0"/>
            </a:stretch>
          </a:blipFill>
        </p:spPr>
      </p:sp>
      <p:sp>
        <p:nvSpPr>
          <p:cNvPr name="Freeform 5" id="5"/>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5"/>
            <a:stretch>
              <a:fillRect l="0" t="0" r="0" b="0"/>
            </a:stretch>
          </a:blipFill>
        </p:spPr>
      </p:sp>
      <p:sp>
        <p:nvSpPr>
          <p:cNvPr name="TextBox 6" id="6"/>
          <p:cNvSpPr txBox="true"/>
          <p:nvPr/>
        </p:nvSpPr>
        <p:spPr>
          <a:xfrm rot="0">
            <a:off x="90178" y="521063"/>
            <a:ext cx="17169122" cy="2327663"/>
          </a:xfrm>
          <a:prstGeom prst="rect">
            <a:avLst/>
          </a:prstGeom>
        </p:spPr>
        <p:txBody>
          <a:bodyPr anchor="t" rtlCol="false" tIns="0" lIns="0" bIns="0" rIns="0">
            <a:spAutoFit/>
          </a:bodyPr>
          <a:lstStyle/>
          <a:p>
            <a:pPr algn="ctr">
              <a:lnSpc>
                <a:spcPts val="9253"/>
              </a:lnSpc>
              <a:spcBef>
                <a:spcPct val="0"/>
              </a:spcBef>
            </a:pPr>
            <a:r>
              <a:rPr lang="en-US" b="true" sz="6609">
                <a:solidFill>
                  <a:srgbClr val="529562"/>
                </a:solidFill>
                <a:latin typeface="Arimo Bold"/>
                <a:ea typeface="Arimo Bold"/>
                <a:cs typeface="Arimo Bold"/>
                <a:sym typeface="Arimo Bold"/>
              </a:rPr>
              <a:t>4. </a:t>
            </a:r>
            <a:r>
              <a:rPr lang="en-US" b="true" sz="6609">
                <a:solidFill>
                  <a:srgbClr val="529562"/>
                </a:solidFill>
                <a:latin typeface="Arimo Bold"/>
                <a:ea typeface="Arimo Bold"/>
                <a:cs typeface="Arimo Bold"/>
                <a:sym typeface="Arimo Bold"/>
              </a:rPr>
              <a:t>Istraživački rad: upoznavanje znamenitosti i posebnosti Ribnice</a:t>
            </a:r>
          </a:p>
        </p:txBody>
      </p:sp>
      <p:sp>
        <p:nvSpPr>
          <p:cNvPr name="TextBox 7" id="7"/>
          <p:cNvSpPr txBox="true"/>
          <p:nvPr/>
        </p:nvSpPr>
        <p:spPr>
          <a:xfrm rot="0">
            <a:off x="1389712" y="3883815"/>
            <a:ext cx="12493610" cy="5586334"/>
          </a:xfrm>
          <a:prstGeom prst="rect">
            <a:avLst/>
          </a:prstGeom>
        </p:spPr>
        <p:txBody>
          <a:bodyPr anchor="t" rtlCol="false" tIns="0" lIns="0" bIns="0" rIns="0">
            <a:spAutoFit/>
          </a:bodyPr>
          <a:lstStyle/>
          <a:p>
            <a:pPr algn="ctr">
              <a:lnSpc>
                <a:spcPts val="6666"/>
              </a:lnSpc>
              <a:spcBef>
                <a:spcPct val="0"/>
              </a:spcBef>
            </a:pPr>
            <a:r>
              <a:rPr lang="en-US" b="true" sz="4761">
                <a:solidFill>
                  <a:srgbClr val="529562"/>
                </a:solidFill>
                <a:latin typeface="Arimo Bold"/>
                <a:ea typeface="Arimo Bold"/>
                <a:cs typeface="Arimo Bold"/>
                <a:sym typeface="Arimo Bold"/>
              </a:rPr>
              <a:t>Čarobnim kišobranom odletjeli smo na:</a:t>
            </a:r>
          </a:p>
          <a:p>
            <a:pPr algn="ctr">
              <a:lnSpc>
                <a:spcPts val="6666"/>
              </a:lnSpc>
              <a:spcBef>
                <a:spcPct val="0"/>
              </a:spcBef>
            </a:pPr>
            <a:r>
              <a:rPr lang="en-US" b="true" sz="4761">
                <a:solidFill>
                  <a:srgbClr val="529562"/>
                </a:solidFill>
                <a:latin typeface="Arimo Bold"/>
                <a:ea typeface="Arimo Bold"/>
                <a:cs typeface="Arimo Bold"/>
                <a:sym typeface="Arimo Bold"/>
              </a:rPr>
              <a:t>1. Ribniški sajem</a:t>
            </a:r>
          </a:p>
          <a:p>
            <a:pPr algn="ctr">
              <a:lnSpc>
                <a:spcPts val="6666"/>
              </a:lnSpc>
              <a:spcBef>
                <a:spcPct val="0"/>
              </a:spcBef>
            </a:pPr>
            <a:r>
              <a:rPr lang="en-US" b="true" sz="4761">
                <a:solidFill>
                  <a:srgbClr val="529562"/>
                </a:solidFill>
                <a:latin typeface="Arimo Bold"/>
                <a:ea typeface="Arimo Bold"/>
                <a:cs typeface="Arimo Bold"/>
                <a:sym typeface="Arimo Bold"/>
              </a:rPr>
              <a:t> 2. Muzej Ribnica</a:t>
            </a:r>
          </a:p>
          <a:p>
            <a:pPr algn="ctr">
              <a:lnSpc>
                <a:spcPts val="6666"/>
              </a:lnSpc>
              <a:spcBef>
                <a:spcPct val="0"/>
              </a:spcBef>
            </a:pPr>
            <a:r>
              <a:rPr lang="en-US" b="true" sz="4761">
                <a:solidFill>
                  <a:srgbClr val="529562"/>
                </a:solidFill>
                <a:latin typeface="Arimo Bold"/>
                <a:ea typeface="Arimo Bold"/>
                <a:cs typeface="Arimo Bold"/>
                <a:sym typeface="Arimo Bold"/>
              </a:rPr>
              <a:t> 3. Crkva sv. Stjepana</a:t>
            </a:r>
          </a:p>
          <a:p>
            <a:pPr algn="ctr">
              <a:lnSpc>
                <a:spcPts val="6666"/>
              </a:lnSpc>
              <a:spcBef>
                <a:spcPct val="0"/>
              </a:spcBef>
            </a:pPr>
            <a:r>
              <a:rPr lang="en-US" b="true" sz="4761">
                <a:solidFill>
                  <a:srgbClr val="529562"/>
                </a:solidFill>
                <a:latin typeface="Arimo Bold"/>
                <a:ea typeface="Arimo Bold"/>
                <a:cs typeface="Arimo Bold"/>
                <a:sym typeface="Arimo Bold"/>
              </a:rPr>
              <a:t> 4. Francuski most</a:t>
            </a:r>
          </a:p>
          <a:p>
            <a:pPr algn="ctr">
              <a:lnSpc>
                <a:spcPts val="6666"/>
              </a:lnSpc>
              <a:spcBef>
                <a:spcPct val="0"/>
              </a:spcBef>
            </a:pPr>
            <a:r>
              <a:rPr lang="en-US" b="true" sz="4761">
                <a:solidFill>
                  <a:srgbClr val="529562"/>
                </a:solidFill>
                <a:latin typeface="Arimo Bold"/>
                <a:ea typeface="Arimo Bold"/>
                <a:cs typeface="Arimo Bold"/>
                <a:sym typeface="Arimo Bold"/>
              </a:rPr>
              <a:t>  5. Ribniški dvorac</a:t>
            </a:r>
          </a:p>
          <a:p>
            <a:pPr algn="ctr">
              <a:lnSpc>
                <a:spcPts val="4367"/>
              </a:lnSpc>
              <a:spcBef>
                <a:spcPct val="0"/>
              </a:spcBef>
            </a:pPr>
            <a:r>
              <a:rPr lang="en-US" sz="3119">
                <a:solidFill>
                  <a:srgbClr val="000000"/>
                </a:solidFill>
                <a:latin typeface="One Little Font"/>
                <a:ea typeface="One Little Font"/>
                <a:cs typeface="One Little Font"/>
                <a:sym typeface="One Little Font"/>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479985" y="2078860"/>
            <a:ext cx="19274505" cy="12766817"/>
          </a:xfrm>
          <a:custGeom>
            <a:avLst/>
            <a:gdLst/>
            <a:ahLst/>
            <a:cxnLst/>
            <a:rect r="r" b="b" t="t" l="l"/>
            <a:pathLst>
              <a:path h="12766817" w="19274505">
                <a:moveTo>
                  <a:pt x="0" y="0"/>
                </a:moveTo>
                <a:lnTo>
                  <a:pt x="19274505" y="0"/>
                </a:lnTo>
                <a:lnTo>
                  <a:pt x="19274505" y="12766817"/>
                </a:lnTo>
                <a:lnTo>
                  <a:pt x="0" y="12766817"/>
                </a:lnTo>
                <a:lnTo>
                  <a:pt x="0" y="0"/>
                </a:lnTo>
                <a:close/>
              </a:path>
            </a:pathLst>
          </a:custGeom>
          <a:blipFill>
            <a:blip r:embed="rId4"/>
            <a:stretch>
              <a:fillRect l="-20841" t="0" r="-20841" b="0"/>
            </a:stretch>
          </a:blipFill>
        </p:spPr>
      </p:sp>
      <p:sp>
        <p:nvSpPr>
          <p:cNvPr name="Freeform 12" id="12"/>
          <p:cNvSpPr/>
          <p:nvPr/>
        </p:nvSpPr>
        <p:spPr>
          <a:xfrm flipH="false" flipV="false" rot="0">
            <a:off x="473483" y="2506701"/>
            <a:ext cx="5665392" cy="7528760"/>
          </a:xfrm>
          <a:custGeom>
            <a:avLst/>
            <a:gdLst/>
            <a:ahLst/>
            <a:cxnLst/>
            <a:rect r="r" b="b" t="t" l="l"/>
            <a:pathLst>
              <a:path h="7528760" w="5665392">
                <a:moveTo>
                  <a:pt x="0" y="0"/>
                </a:moveTo>
                <a:lnTo>
                  <a:pt x="5665391" y="0"/>
                </a:lnTo>
                <a:lnTo>
                  <a:pt x="5665391" y="7528760"/>
                </a:lnTo>
                <a:lnTo>
                  <a:pt x="0" y="7528760"/>
                </a:lnTo>
                <a:lnTo>
                  <a:pt x="0" y="0"/>
                </a:lnTo>
                <a:close/>
              </a:path>
            </a:pathLst>
          </a:custGeom>
          <a:blipFill>
            <a:blip r:embed="rId8"/>
            <a:stretch>
              <a:fillRect l="0" t="0" r="0" b="0"/>
            </a:stretch>
          </a:blipFill>
        </p:spPr>
      </p:sp>
      <p:sp>
        <p:nvSpPr>
          <p:cNvPr name="TextBox 13" id="13"/>
          <p:cNvSpPr txBox="true"/>
          <p:nvPr/>
        </p:nvSpPr>
        <p:spPr>
          <a:xfrm rot="0">
            <a:off x="1472570" y="763571"/>
            <a:ext cx="12512821" cy="1955648"/>
          </a:xfrm>
          <a:prstGeom prst="rect">
            <a:avLst/>
          </a:prstGeom>
        </p:spPr>
        <p:txBody>
          <a:bodyPr anchor="t" rtlCol="false" tIns="0" lIns="0" bIns="0" rIns="0">
            <a:spAutoFit/>
          </a:bodyPr>
          <a:lstStyle/>
          <a:p>
            <a:pPr algn="ctr" marL="1698253" indent="-849127" lvl="1">
              <a:lnSpc>
                <a:spcPts val="7315"/>
              </a:lnSpc>
              <a:spcBef>
                <a:spcPct val="0"/>
              </a:spcBef>
              <a:buAutoNum type="arabicPeriod" startAt="1"/>
            </a:pPr>
            <a:r>
              <a:rPr lang="en-US" b="true" sz="7865">
                <a:solidFill>
                  <a:srgbClr val="76BC72"/>
                </a:solidFill>
                <a:latin typeface="Arimo Bold"/>
                <a:ea typeface="Arimo Bold"/>
                <a:cs typeface="Arimo Bold"/>
                <a:sym typeface="Arimo Bold"/>
              </a:rPr>
              <a:t>RIBNIŠKI SAJAM I RIBNICA </a:t>
            </a:r>
          </a:p>
        </p:txBody>
      </p:sp>
      <p:sp>
        <p:nvSpPr>
          <p:cNvPr name="Freeform 14" id="14"/>
          <p:cNvSpPr/>
          <p:nvPr/>
        </p:nvSpPr>
        <p:spPr>
          <a:xfrm flipH="false" flipV="false" rot="0">
            <a:off x="7255230" y="4659798"/>
            <a:ext cx="7956355" cy="5294593"/>
          </a:xfrm>
          <a:custGeom>
            <a:avLst/>
            <a:gdLst/>
            <a:ahLst/>
            <a:cxnLst/>
            <a:rect r="r" b="b" t="t" l="l"/>
            <a:pathLst>
              <a:path h="5294593" w="7956355">
                <a:moveTo>
                  <a:pt x="0" y="0"/>
                </a:moveTo>
                <a:lnTo>
                  <a:pt x="7956356" y="0"/>
                </a:lnTo>
                <a:lnTo>
                  <a:pt x="7956356" y="5294593"/>
                </a:lnTo>
                <a:lnTo>
                  <a:pt x="0" y="5294593"/>
                </a:lnTo>
                <a:lnTo>
                  <a:pt x="0" y="0"/>
                </a:lnTo>
                <a:close/>
              </a:path>
            </a:pathLst>
          </a:custGeom>
          <a:blipFill>
            <a:blip r:embed="rId9"/>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4777" r="0" b="-4777"/>
            </a:stretch>
          </a:blipFill>
        </p:spPr>
      </p:sp>
      <p:sp>
        <p:nvSpPr>
          <p:cNvPr name="Freeform 3" id="3"/>
          <p:cNvSpPr/>
          <p:nvPr/>
        </p:nvSpPr>
        <p:spPr>
          <a:xfrm flipH="false" flipV="false" rot="0">
            <a:off x="15211586" y="12581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4" id="4"/>
          <p:cNvSpPr/>
          <p:nvPr/>
        </p:nvSpPr>
        <p:spPr>
          <a:xfrm flipH="false" flipV="false" rot="0">
            <a:off x="-784785" y="55300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5" id="5"/>
          <p:cNvSpPr/>
          <p:nvPr/>
        </p:nvSpPr>
        <p:spPr>
          <a:xfrm flipH="false" flipV="false" rot="0">
            <a:off x="-1297277" y="7868787"/>
            <a:ext cx="16081668" cy="3645178"/>
          </a:xfrm>
          <a:custGeom>
            <a:avLst/>
            <a:gdLst/>
            <a:ahLst/>
            <a:cxnLst/>
            <a:rect r="r" b="b" t="t" l="l"/>
            <a:pathLst>
              <a:path h="3645178" w="16081668">
                <a:moveTo>
                  <a:pt x="0" y="0"/>
                </a:moveTo>
                <a:lnTo>
                  <a:pt x="16081668" y="0"/>
                </a:lnTo>
                <a:lnTo>
                  <a:pt x="16081668" y="3645179"/>
                </a:lnTo>
                <a:lnTo>
                  <a:pt x="0" y="3645179"/>
                </a:lnTo>
                <a:lnTo>
                  <a:pt x="0" y="0"/>
                </a:lnTo>
                <a:close/>
              </a:path>
            </a:pathLst>
          </a:custGeom>
          <a:blipFill>
            <a:blip r:embed="rId5"/>
            <a:stretch>
              <a:fillRect l="0" t="0" r="0" b="0"/>
            </a:stretch>
          </a:blipFill>
        </p:spPr>
      </p:sp>
      <p:sp>
        <p:nvSpPr>
          <p:cNvPr name="Freeform 6" id="6"/>
          <p:cNvSpPr/>
          <p:nvPr/>
        </p:nvSpPr>
        <p:spPr>
          <a:xfrm flipH="false" flipV="false" rot="0">
            <a:off x="14142221" y="8278631"/>
            <a:ext cx="4593801" cy="2383034"/>
          </a:xfrm>
          <a:custGeom>
            <a:avLst/>
            <a:gdLst/>
            <a:ahLst/>
            <a:cxnLst/>
            <a:rect r="r" b="b" t="t" l="l"/>
            <a:pathLst>
              <a:path h="2383034" w="4593801">
                <a:moveTo>
                  <a:pt x="0" y="0"/>
                </a:moveTo>
                <a:lnTo>
                  <a:pt x="4593802" y="0"/>
                </a:lnTo>
                <a:lnTo>
                  <a:pt x="4593802" y="2383034"/>
                </a:lnTo>
                <a:lnTo>
                  <a:pt x="0" y="2383034"/>
                </a:lnTo>
                <a:lnTo>
                  <a:pt x="0" y="0"/>
                </a:lnTo>
                <a:close/>
              </a:path>
            </a:pathLst>
          </a:custGeom>
          <a:blipFill>
            <a:blip r:embed="rId6"/>
            <a:stretch>
              <a:fillRect l="0" t="0" r="0" b="0"/>
            </a:stretch>
          </a:blipFill>
        </p:spPr>
      </p:sp>
      <p:sp>
        <p:nvSpPr>
          <p:cNvPr name="Freeform 7" id="7"/>
          <p:cNvSpPr/>
          <p:nvPr/>
        </p:nvSpPr>
        <p:spPr>
          <a:xfrm flipH="false" flipV="false" rot="0">
            <a:off x="-3087507" y="601646"/>
            <a:ext cx="6757559" cy="5414494"/>
          </a:xfrm>
          <a:custGeom>
            <a:avLst/>
            <a:gdLst/>
            <a:ahLst/>
            <a:cxnLst/>
            <a:rect r="r" b="b" t="t" l="l"/>
            <a:pathLst>
              <a:path h="5414494" w="6757559">
                <a:moveTo>
                  <a:pt x="0" y="0"/>
                </a:moveTo>
                <a:lnTo>
                  <a:pt x="6757559" y="0"/>
                </a:lnTo>
                <a:lnTo>
                  <a:pt x="6757559" y="5414494"/>
                </a:lnTo>
                <a:lnTo>
                  <a:pt x="0" y="5414494"/>
                </a:lnTo>
                <a:lnTo>
                  <a:pt x="0" y="0"/>
                </a:lnTo>
                <a:close/>
              </a:path>
            </a:pathLst>
          </a:custGeom>
          <a:blipFill>
            <a:blip r:embed="rId7"/>
            <a:stretch>
              <a:fillRect l="0" t="0" r="0" b="0"/>
            </a:stretch>
          </a:blipFill>
        </p:spPr>
      </p:sp>
      <p:sp>
        <p:nvSpPr>
          <p:cNvPr name="Freeform 8" id="8"/>
          <p:cNvSpPr/>
          <p:nvPr/>
        </p:nvSpPr>
        <p:spPr>
          <a:xfrm flipH="false" flipV="false" rot="0">
            <a:off x="-632385" y="56824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9" id="9"/>
          <p:cNvSpPr/>
          <p:nvPr/>
        </p:nvSpPr>
        <p:spPr>
          <a:xfrm flipH="false" flipV="false" rot="0">
            <a:off x="-479985" y="5834845"/>
            <a:ext cx="19274505" cy="9010831"/>
          </a:xfrm>
          <a:custGeom>
            <a:avLst/>
            <a:gdLst/>
            <a:ahLst/>
            <a:cxnLst/>
            <a:rect r="r" b="b" t="t" l="l"/>
            <a:pathLst>
              <a:path h="9010831" w="19274505">
                <a:moveTo>
                  <a:pt x="0" y="0"/>
                </a:moveTo>
                <a:lnTo>
                  <a:pt x="19274505" y="0"/>
                </a:lnTo>
                <a:lnTo>
                  <a:pt x="19274505" y="9010832"/>
                </a:lnTo>
                <a:lnTo>
                  <a:pt x="0" y="9010832"/>
                </a:lnTo>
                <a:lnTo>
                  <a:pt x="0" y="0"/>
                </a:lnTo>
                <a:close/>
              </a:path>
            </a:pathLst>
          </a:custGeom>
          <a:blipFill>
            <a:blip r:embed="rId4"/>
            <a:stretch>
              <a:fillRect l="0" t="0" r="0" b="0"/>
            </a:stretch>
          </a:blipFill>
        </p:spPr>
      </p:sp>
      <p:sp>
        <p:nvSpPr>
          <p:cNvPr name="Freeform 10" id="10"/>
          <p:cNvSpPr/>
          <p:nvPr/>
        </p:nvSpPr>
        <p:spPr>
          <a:xfrm flipH="false" flipV="false" rot="0">
            <a:off x="15363986" y="1410500"/>
            <a:ext cx="5051575" cy="8543891"/>
          </a:xfrm>
          <a:custGeom>
            <a:avLst/>
            <a:gdLst/>
            <a:ahLst/>
            <a:cxnLst/>
            <a:rect r="r" b="b" t="t" l="l"/>
            <a:pathLst>
              <a:path h="8543891" w="5051575">
                <a:moveTo>
                  <a:pt x="0" y="0"/>
                </a:moveTo>
                <a:lnTo>
                  <a:pt x="5051575" y="0"/>
                </a:lnTo>
                <a:lnTo>
                  <a:pt x="5051575" y="8543891"/>
                </a:lnTo>
                <a:lnTo>
                  <a:pt x="0" y="8543891"/>
                </a:lnTo>
                <a:lnTo>
                  <a:pt x="0" y="0"/>
                </a:lnTo>
                <a:close/>
              </a:path>
            </a:pathLst>
          </a:custGeom>
          <a:blipFill>
            <a:blip r:embed="rId3"/>
            <a:stretch>
              <a:fillRect l="0" t="0" r="0" b="0"/>
            </a:stretch>
          </a:blipFill>
        </p:spPr>
      </p:sp>
      <p:sp>
        <p:nvSpPr>
          <p:cNvPr name="Freeform 11" id="11"/>
          <p:cNvSpPr/>
          <p:nvPr/>
        </p:nvSpPr>
        <p:spPr>
          <a:xfrm flipH="false" flipV="false" rot="0">
            <a:off x="-632385" y="1660432"/>
            <a:ext cx="19274505" cy="12766817"/>
          </a:xfrm>
          <a:custGeom>
            <a:avLst/>
            <a:gdLst/>
            <a:ahLst/>
            <a:cxnLst/>
            <a:rect r="r" b="b" t="t" l="l"/>
            <a:pathLst>
              <a:path h="12766817" w="19274505">
                <a:moveTo>
                  <a:pt x="0" y="0"/>
                </a:moveTo>
                <a:lnTo>
                  <a:pt x="19274505" y="0"/>
                </a:lnTo>
                <a:lnTo>
                  <a:pt x="19274505" y="12766817"/>
                </a:lnTo>
                <a:lnTo>
                  <a:pt x="0" y="12766817"/>
                </a:lnTo>
                <a:lnTo>
                  <a:pt x="0" y="0"/>
                </a:lnTo>
                <a:close/>
              </a:path>
            </a:pathLst>
          </a:custGeom>
          <a:blipFill>
            <a:blip r:embed="rId4"/>
            <a:stretch>
              <a:fillRect l="-20841" t="0" r="-20841" b="0"/>
            </a:stretch>
          </a:blipFill>
        </p:spPr>
      </p:sp>
      <p:sp>
        <p:nvSpPr>
          <p:cNvPr name="Freeform 12" id="12"/>
          <p:cNvSpPr/>
          <p:nvPr/>
        </p:nvSpPr>
        <p:spPr>
          <a:xfrm flipH="false" flipV="false" rot="0">
            <a:off x="291272" y="2719218"/>
            <a:ext cx="5204291" cy="6916001"/>
          </a:xfrm>
          <a:custGeom>
            <a:avLst/>
            <a:gdLst/>
            <a:ahLst/>
            <a:cxnLst/>
            <a:rect r="r" b="b" t="t" l="l"/>
            <a:pathLst>
              <a:path h="6916001" w="5204291">
                <a:moveTo>
                  <a:pt x="0" y="0"/>
                </a:moveTo>
                <a:lnTo>
                  <a:pt x="5204291" y="0"/>
                </a:lnTo>
                <a:lnTo>
                  <a:pt x="5204291" y="6916002"/>
                </a:lnTo>
                <a:lnTo>
                  <a:pt x="0" y="6916002"/>
                </a:lnTo>
                <a:lnTo>
                  <a:pt x="0" y="0"/>
                </a:lnTo>
                <a:close/>
              </a:path>
            </a:pathLst>
          </a:custGeom>
          <a:blipFill>
            <a:blip r:embed="rId8"/>
            <a:stretch>
              <a:fillRect l="0" t="0" r="0" b="0"/>
            </a:stretch>
          </a:blipFill>
        </p:spPr>
      </p:sp>
      <p:sp>
        <p:nvSpPr>
          <p:cNvPr name="TextBox 13" id="13"/>
          <p:cNvSpPr txBox="true"/>
          <p:nvPr/>
        </p:nvSpPr>
        <p:spPr>
          <a:xfrm rot="0">
            <a:off x="1472570" y="763571"/>
            <a:ext cx="12512821" cy="1955648"/>
          </a:xfrm>
          <a:prstGeom prst="rect">
            <a:avLst/>
          </a:prstGeom>
        </p:spPr>
        <p:txBody>
          <a:bodyPr anchor="t" rtlCol="false" tIns="0" lIns="0" bIns="0" rIns="0">
            <a:spAutoFit/>
          </a:bodyPr>
          <a:lstStyle/>
          <a:p>
            <a:pPr algn="ctr" marL="1698253" indent="-849127" lvl="1">
              <a:lnSpc>
                <a:spcPts val="7315"/>
              </a:lnSpc>
              <a:spcBef>
                <a:spcPct val="0"/>
              </a:spcBef>
              <a:buAutoNum type="arabicPeriod" startAt="1"/>
            </a:pPr>
            <a:r>
              <a:rPr lang="en-US" b="true" sz="7865">
                <a:solidFill>
                  <a:srgbClr val="76BC72"/>
                </a:solidFill>
                <a:latin typeface="Arimo Bold"/>
                <a:ea typeface="Arimo Bold"/>
                <a:cs typeface="Arimo Bold"/>
                <a:sym typeface="Arimo Bold"/>
              </a:rPr>
              <a:t>RIBNIŠKI SAJAM I RIBNICA </a:t>
            </a:r>
          </a:p>
        </p:txBody>
      </p:sp>
      <p:sp>
        <p:nvSpPr>
          <p:cNvPr name="TextBox 14" id="14"/>
          <p:cNvSpPr txBox="true"/>
          <p:nvPr/>
        </p:nvSpPr>
        <p:spPr>
          <a:xfrm rot="0">
            <a:off x="5353286" y="4584181"/>
            <a:ext cx="12384087" cy="2436068"/>
          </a:xfrm>
          <a:prstGeom prst="rect">
            <a:avLst/>
          </a:prstGeom>
        </p:spPr>
        <p:txBody>
          <a:bodyPr anchor="t" rtlCol="false" tIns="0" lIns="0" bIns="0" rIns="0">
            <a:spAutoFit/>
          </a:bodyPr>
          <a:lstStyle/>
          <a:p>
            <a:pPr algn="ctr">
              <a:lnSpc>
                <a:spcPts val="4853"/>
              </a:lnSpc>
            </a:pPr>
            <a:r>
              <a:rPr lang="en-US" sz="3466" b="true">
                <a:solidFill>
                  <a:srgbClr val="257167"/>
                </a:solidFill>
                <a:latin typeface="Arimo Bold"/>
                <a:ea typeface="Arimo Bold"/>
                <a:cs typeface="Arimo Bold"/>
                <a:sym typeface="Arimo Bold"/>
              </a:rPr>
              <a:t>Ribnica je malo mjesto na jugoistoku Slovenije, udaljeno oko 5o km od Ljubljane. Smještena je u dolini rijeke Bistrice. Ribnica je poznata po svojoj dugoj tradiciji drvenih predmeta “suhe robe” i Ribniškom sajmu.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DAGpXlUbzy0</dc:identifier>
  <dcterms:modified xsi:type="dcterms:W3CDTF">2011-08-01T06:04:30Z</dcterms:modified>
  <cp:revision>1</cp:revision>
  <dc:title>Green Cute Group Project Presentation</dc:title>
</cp:coreProperties>
</file>